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48" r:id="rId2"/>
  </p:sldMasterIdLst>
  <p:notesMasterIdLst>
    <p:notesMasterId r:id="rId36"/>
  </p:notesMasterIdLst>
  <p:handoutMasterIdLst>
    <p:handoutMasterId r:id="rId37"/>
  </p:handoutMasterIdLst>
  <p:sldIdLst>
    <p:sldId id="261" r:id="rId3"/>
    <p:sldId id="273" r:id="rId4"/>
    <p:sldId id="280" r:id="rId5"/>
    <p:sldId id="281" r:id="rId6"/>
    <p:sldId id="282" r:id="rId7"/>
    <p:sldId id="283" r:id="rId8"/>
    <p:sldId id="284" r:id="rId9"/>
    <p:sldId id="278" r:id="rId10"/>
    <p:sldId id="286" r:id="rId11"/>
    <p:sldId id="287" r:id="rId12"/>
    <p:sldId id="288" r:id="rId13"/>
    <p:sldId id="289" r:id="rId14"/>
    <p:sldId id="290" r:id="rId15"/>
    <p:sldId id="301" r:id="rId16"/>
    <p:sldId id="316" r:id="rId17"/>
    <p:sldId id="293" r:id="rId18"/>
    <p:sldId id="302" r:id="rId19"/>
    <p:sldId id="296" r:id="rId20"/>
    <p:sldId id="297" r:id="rId21"/>
    <p:sldId id="300" r:id="rId22"/>
    <p:sldId id="303" r:id="rId23"/>
    <p:sldId id="304" r:id="rId24"/>
    <p:sldId id="305" r:id="rId25"/>
    <p:sldId id="306" r:id="rId26"/>
    <p:sldId id="307" r:id="rId27"/>
    <p:sldId id="308" r:id="rId28"/>
    <p:sldId id="309" r:id="rId29"/>
    <p:sldId id="310" r:id="rId30"/>
    <p:sldId id="311" r:id="rId31"/>
    <p:sldId id="312" r:id="rId32"/>
    <p:sldId id="313" r:id="rId33"/>
    <p:sldId id="314" r:id="rId34"/>
    <p:sldId id="27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FE3"/>
    <a:srgbClr val="0059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0312" autoAdjust="0"/>
    <p:restoredTop sz="93539"/>
  </p:normalViewPr>
  <p:slideViewPr>
    <p:cSldViewPr snapToGrid="0" snapToObjects="1">
      <p:cViewPr varScale="1">
        <p:scale>
          <a:sx n="53" d="100"/>
          <a:sy n="53" d="100"/>
        </p:scale>
        <p:origin x="67" y="432"/>
      </p:cViewPr>
      <p:guideLst/>
    </p:cSldViewPr>
  </p:slideViewPr>
  <p:notesTextViewPr>
    <p:cViewPr>
      <p:scale>
        <a:sx n="1" d="1"/>
        <a:sy n="1" d="1"/>
      </p:scale>
      <p:origin x="0" y="0"/>
    </p:cViewPr>
  </p:notesTextViewPr>
  <p:notesViewPr>
    <p:cSldViewPr snapToGrid="0" snapToObjects="1">
      <p:cViewPr varScale="1">
        <p:scale>
          <a:sx n="143" d="100"/>
          <a:sy n="143" d="100"/>
        </p:scale>
        <p:origin x="2960"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26C4DF-8DF1-F548-A592-C05C769D39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7D4A561-AE7D-0548-B3D8-E9F6D0C392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317295-B49E-5144-BE52-C014D55017B6}" type="datetimeFigureOut">
              <a:t>10/29/2020</a:t>
            </a:fld>
            <a:endParaRPr lang="en-GB"/>
          </a:p>
        </p:txBody>
      </p:sp>
      <p:sp>
        <p:nvSpPr>
          <p:cNvPr id="4" name="Footer Placeholder 3">
            <a:extLst>
              <a:ext uri="{FF2B5EF4-FFF2-40B4-BE49-F238E27FC236}">
                <a16:creationId xmlns:a16="http://schemas.microsoft.com/office/drawing/2014/main" id="{7687A1AC-7FB5-0B45-A936-28883AD3E7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CAF3ED1-94EF-5543-BACA-4DED65779EE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B7C23C-DA1F-C94F-A1EC-EDEDB69242D2}" type="slidenum">
              <a:t>‹#›</a:t>
            </a:fld>
            <a:endParaRPr lang="en-GB"/>
          </a:p>
        </p:txBody>
      </p:sp>
    </p:spTree>
    <p:extLst>
      <p:ext uri="{BB962C8B-B14F-4D97-AF65-F5344CB8AC3E}">
        <p14:creationId xmlns:p14="http://schemas.microsoft.com/office/powerpoint/2010/main" val="2978252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4C4B50-990E-F048-90FD-B21A836181DE}" type="datetimeFigureOut">
              <a:t>10/29/2020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EC7B00-2C71-854A-A0CC-02BB0E6D7306}" type="slidenum">
              <a:t>‹#›</a:t>
            </a:fld>
            <a:endParaRPr lang="en-GB"/>
          </a:p>
        </p:txBody>
      </p:sp>
    </p:spTree>
    <p:extLst>
      <p:ext uri="{BB962C8B-B14F-4D97-AF65-F5344CB8AC3E}">
        <p14:creationId xmlns:p14="http://schemas.microsoft.com/office/powerpoint/2010/main" val="4030163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mage background">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FF8318A8-7815-D640-B725-AC457E7ABD88}"/>
              </a:ext>
            </a:extLst>
          </p:cNvPr>
          <p:cNvSpPr>
            <a:spLocks noGrp="1"/>
          </p:cNvSpPr>
          <p:nvPr>
            <p:ph type="pic" sz="quarter" idx="13"/>
          </p:nvPr>
        </p:nvSpPr>
        <p:spPr>
          <a:xfrm>
            <a:off x="0" y="0"/>
            <a:ext cx="12192000" cy="6090289"/>
          </a:xfrm>
        </p:spPr>
        <p:txBody>
          <a:bodyPr/>
          <a:lstStyle/>
          <a:p>
            <a:r>
              <a:rPr lang="en-US"/>
              <a:t>Click icon to add picture</a:t>
            </a:r>
            <a:endParaRPr lang="en-GB"/>
          </a:p>
        </p:txBody>
      </p:sp>
      <p:sp>
        <p:nvSpPr>
          <p:cNvPr id="2" name="Title 1">
            <a:extLst>
              <a:ext uri="{FF2B5EF4-FFF2-40B4-BE49-F238E27FC236}">
                <a16:creationId xmlns:a16="http://schemas.microsoft.com/office/drawing/2014/main" id="{B721248D-5D42-A244-9FC8-52C582637376}"/>
              </a:ext>
            </a:extLst>
          </p:cNvPr>
          <p:cNvSpPr>
            <a:spLocks noGrp="1"/>
          </p:cNvSpPr>
          <p:nvPr>
            <p:ph type="ctrTitle"/>
          </p:nvPr>
        </p:nvSpPr>
        <p:spPr>
          <a:xfrm>
            <a:off x="719999" y="1875761"/>
            <a:ext cx="7832873" cy="1544003"/>
          </a:xfrm>
        </p:spPr>
        <p:txBody>
          <a:bodyPr anchor="b" anchorCtr="0"/>
          <a:lstStyle>
            <a:lvl1pPr algn="l">
              <a:lnSpc>
                <a:spcPts val="4000"/>
              </a:lnSpc>
              <a:defRPr sz="3400" u="sng" baseline="0">
                <a:solidFill>
                  <a:schemeClr val="bg1"/>
                </a:solidFill>
                <a:uFill>
                  <a:solidFill>
                    <a:schemeClr val="accent3"/>
                  </a:solidFill>
                </a:u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DAB033CC-1BB0-E14B-93AC-16BB7C5D7065}"/>
              </a:ext>
            </a:extLst>
          </p:cNvPr>
          <p:cNvSpPr>
            <a:spLocks noGrp="1"/>
          </p:cNvSpPr>
          <p:nvPr>
            <p:ph type="subTitle" idx="1"/>
          </p:nvPr>
        </p:nvSpPr>
        <p:spPr>
          <a:xfrm>
            <a:off x="720000" y="3434204"/>
            <a:ext cx="7832872" cy="962305"/>
          </a:xfrm>
        </p:spPr>
        <p:txBody>
          <a:bodyPr anchor="t" anchorCtr="0">
            <a:normAutofit/>
          </a:bodyPr>
          <a:lstStyle>
            <a:lvl1pPr marL="0" indent="0" algn="l">
              <a:lnSpc>
                <a:spcPts val="4000"/>
              </a:lnSpc>
              <a:buNone/>
              <a:defRPr sz="3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69AD402E-2DD2-2E4F-B843-0F95542493FD}"/>
              </a:ext>
            </a:extLst>
          </p:cNvPr>
          <p:cNvSpPr>
            <a:spLocks noGrp="1"/>
          </p:cNvSpPr>
          <p:nvPr>
            <p:ph type="sldNum" sz="quarter" idx="12"/>
          </p:nvPr>
        </p:nvSpPr>
        <p:spPr/>
        <p:txBody>
          <a:bodyPr/>
          <a:lstStyle/>
          <a:p>
            <a:fld id="{98FF217E-B86F-EA42-9607-BE163228A213}" type="slidenum">
              <a:t>‹#›</a:t>
            </a:fld>
            <a:endParaRPr lang="en-GB"/>
          </a:p>
        </p:txBody>
      </p:sp>
      <p:pic>
        <p:nvPicPr>
          <p:cNvPr id="8" name="Picture 7">
            <a:extLst>
              <a:ext uri="{FF2B5EF4-FFF2-40B4-BE49-F238E27FC236}">
                <a16:creationId xmlns:a16="http://schemas.microsoft.com/office/drawing/2014/main" id="{B6B9181D-D33F-CA4B-B2B9-9CDA6D722AC0}"/>
              </a:ext>
            </a:extLst>
          </p:cNvPr>
          <p:cNvPicPr>
            <a:picLocks noChangeAspect="1"/>
          </p:cNvPicPr>
          <p:nvPr userDrawn="1"/>
        </p:nvPicPr>
        <p:blipFill>
          <a:blip r:embed="rId2"/>
          <a:stretch>
            <a:fillRect/>
          </a:stretch>
        </p:blipFill>
        <p:spPr>
          <a:xfrm>
            <a:off x="720000" y="6424258"/>
            <a:ext cx="1850665" cy="118443"/>
          </a:xfrm>
          <a:prstGeom prst="rect">
            <a:avLst/>
          </a:prstGeom>
        </p:spPr>
      </p:pic>
      <p:sp>
        <p:nvSpPr>
          <p:cNvPr id="9" name="Rectangle 8">
            <a:extLst>
              <a:ext uri="{FF2B5EF4-FFF2-40B4-BE49-F238E27FC236}">
                <a16:creationId xmlns:a16="http://schemas.microsoft.com/office/drawing/2014/main" id="{C217BB90-548C-5F44-9CCF-3D8FECBFF29D}"/>
              </a:ext>
            </a:extLst>
          </p:cNvPr>
          <p:cNvSpPr/>
          <p:nvPr userDrawn="1"/>
        </p:nvSpPr>
        <p:spPr>
          <a:xfrm>
            <a:off x="0" y="6090289"/>
            <a:ext cx="12192000" cy="18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a:extLst>
              <a:ext uri="{FF2B5EF4-FFF2-40B4-BE49-F238E27FC236}">
                <a16:creationId xmlns:a16="http://schemas.microsoft.com/office/drawing/2014/main" id="{BE3F6B9D-A50B-8749-80FA-2C9350B60199}"/>
              </a:ext>
            </a:extLst>
          </p:cNvPr>
          <p:cNvSpPr>
            <a:spLocks noGrp="1"/>
          </p:cNvSpPr>
          <p:nvPr>
            <p:ph type="body" sz="quarter" idx="14" hasCustomPrompt="1"/>
          </p:nvPr>
        </p:nvSpPr>
        <p:spPr>
          <a:xfrm>
            <a:off x="10677600" y="363600"/>
            <a:ext cx="1126800" cy="792000"/>
          </a:xfrm>
          <a:blipFill>
            <a:blip r:embed="rId3"/>
            <a:stretch>
              <a:fillRect/>
            </a:stretch>
          </a:blipFill>
        </p:spPr>
        <p:txBody>
          <a:bodyPr/>
          <a:lstStyle>
            <a:lvl1pPr marL="0" indent="0">
              <a:buNone/>
              <a:defRPr/>
            </a:lvl1pPr>
          </a:lstStyle>
          <a:p>
            <a:pPr lvl="0"/>
            <a:r>
              <a:rPr lang="en-US"/>
              <a:t> </a:t>
            </a:r>
            <a:endParaRPr lang="en-GB"/>
          </a:p>
        </p:txBody>
      </p:sp>
      <p:sp>
        <p:nvSpPr>
          <p:cNvPr id="12" name="Text Placeholder 11">
            <a:extLst>
              <a:ext uri="{FF2B5EF4-FFF2-40B4-BE49-F238E27FC236}">
                <a16:creationId xmlns:a16="http://schemas.microsoft.com/office/drawing/2014/main" id="{DC22434C-E8B8-EE4A-B27A-CCDAD9842E21}"/>
              </a:ext>
            </a:extLst>
          </p:cNvPr>
          <p:cNvSpPr>
            <a:spLocks noGrp="1"/>
          </p:cNvSpPr>
          <p:nvPr>
            <p:ph type="body" sz="quarter" idx="15"/>
          </p:nvPr>
        </p:nvSpPr>
        <p:spPr>
          <a:xfrm>
            <a:off x="719999" y="4627543"/>
            <a:ext cx="4303713" cy="1219076"/>
          </a:xfrm>
        </p:spPr>
        <p:txBody>
          <a:bodyPr>
            <a:noAutofit/>
          </a:bodyPr>
          <a:lstStyle>
            <a:lvl1pPr marL="0" indent="0">
              <a:buNone/>
              <a:defRPr sz="2200">
                <a:solidFill>
                  <a:schemeClr val="bg1"/>
                </a:solidFill>
              </a:defRPr>
            </a:lvl1pPr>
            <a:lvl2pPr marL="271462" indent="0">
              <a:buNone/>
              <a:defRPr sz="2200">
                <a:solidFill>
                  <a:schemeClr val="bg1"/>
                </a:solidFill>
              </a:defRPr>
            </a:lvl2pPr>
            <a:lvl3pPr marL="577850" indent="0">
              <a:buNone/>
              <a:defRPr sz="2200">
                <a:solidFill>
                  <a:schemeClr val="bg1"/>
                </a:solidFill>
              </a:defRPr>
            </a:lvl3pPr>
            <a:lvl4pPr marL="895350" indent="0">
              <a:buNone/>
              <a:defRPr sz="2200">
                <a:solidFill>
                  <a:schemeClr val="bg1"/>
                </a:solidFill>
              </a:defRPr>
            </a:lvl4pPr>
            <a:lvl5pPr marL="1155700" indent="0">
              <a:buNone/>
              <a:defRPr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0382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D4793-FBBD-46F8-8566-063B109F9A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C04EC1F-164F-49B7-9202-E9DEE382CB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BF63D2-8A2D-4C97-9DF5-51949634E94B}"/>
              </a:ext>
            </a:extLst>
          </p:cNvPr>
          <p:cNvSpPr>
            <a:spLocks noGrp="1"/>
          </p:cNvSpPr>
          <p:nvPr>
            <p:ph type="dt" sz="half" idx="10"/>
          </p:nvPr>
        </p:nvSpPr>
        <p:spPr/>
        <p:txBody>
          <a:bodyPr/>
          <a:lstStyle/>
          <a:p>
            <a:fld id="{AE291755-866D-4B66-A232-887C5A5DE5BF}" type="datetimeFigureOut">
              <a:rPr lang="en-GB" smtClean="0"/>
              <a:t>29/10/2020</a:t>
            </a:fld>
            <a:endParaRPr lang="en-GB"/>
          </a:p>
        </p:txBody>
      </p:sp>
      <p:sp>
        <p:nvSpPr>
          <p:cNvPr id="5" name="Footer Placeholder 4">
            <a:extLst>
              <a:ext uri="{FF2B5EF4-FFF2-40B4-BE49-F238E27FC236}">
                <a16:creationId xmlns:a16="http://schemas.microsoft.com/office/drawing/2014/main" id="{C5EB8F48-448C-4159-8BAC-05FE44E9C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98EF0D-2F17-4089-A05D-23FFFA1795E6}"/>
              </a:ext>
            </a:extLst>
          </p:cNvPr>
          <p:cNvSpPr>
            <a:spLocks noGrp="1"/>
          </p:cNvSpPr>
          <p:nvPr>
            <p:ph type="sldNum" sz="quarter" idx="12"/>
          </p:nvPr>
        </p:nvSpPr>
        <p:spPr/>
        <p:txBody>
          <a:bodyPr/>
          <a:lstStyle/>
          <a:p>
            <a:fld id="{054226E8-9BD0-4F43-BD3C-6C00CCFD0ED4}" type="slidenum">
              <a:rPr lang="en-GB" smtClean="0"/>
              <a:t>‹#›</a:t>
            </a:fld>
            <a:endParaRPr lang="en-GB"/>
          </a:p>
        </p:txBody>
      </p:sp>
    </p:spTree>
    <p:extLst>
      <p:ext uri="{BB962C8B-B14F-4D97-AF65-F5344CB8AC3E}">
        <p14:creationId xmlns:p14="http://schemas.microsoft.com/office/powerpoint/2010/main" val="1754760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backgroun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C1EBEA-6021-EA4F-BC22-34A978EACAB1}"/>
              </a:ext>
            </a:extLst>
          </p:cNvPr>
          <p:cNvSpPr/>
          <p:nvPr userDrawn="1"/>
        </p:nvSpPr>
        <p:spPr>
          <a:xfrm>
            <a:off x="0" y="1"/>
            <a:ext cx="12192000" cy="6090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4F3C81DC-B219-0A42-BB33-8E76DD02D02E}"/>
              </a:ext>
            </a:extLst>
          </p:cNvPr>
          <p:cNvPicPr>
            <a:picLocks noChangeAspect="1"/>
          </p:cNvPicPr>
          <p:nvPr userDrawn="1"/>
        </p:nvPicPr>
        <p:blipFill>
          <a:blip r:embed="rId2"/>
          <a:stretch>
            <a:fillRect/>
          </a:stretch>
        </p:blipFill>
        <p:spPr>
          <a:xfrm>
            <a:off x="10677600" y="365078"/>
            <a:ext cx="1126699" cy="792404"/>
          </a:xfrm>
          <a:prstGeom prst="rect">
            <a:avLst/>
          </a:prstGeom>
        </p:spPr>
      </p:pic>
      <p:sp>
        <p:nvSpPr>
          <p:cNvPr id="2" name="Title 1">
            <a:extLst>
              <a:ext uri="{FF2B5EF4-FFF2-40B4-BE49-F238E27FC236}">
                <a16:creationId xmlns:a16="http://schemas.microsoft.com/office/drawing/2014/main" id="{B721248D-5D42-A244-9FC8-52C582637376}"/>
              </a:ext>
            </a:extLst>
          </p:cNvPr>
          <p:cNvSpPr>
            <a:spLocks noGrp="1"/>
          </p:cNvSpPr>
          <p:nvPr>
            <p:ph type="ctrTitle"/>
          </p:nvPr>
        </p:nvSpPr>
        <p:spPr>
          <a:xfrm>
            <a:off x="719999" y="1875761"/>
            <a:ext cx="7832873" cy="1544003"/>
          </a:xfrm>
        </p:spPr>
        <p:txBody>
          <a:bodyPr anchor="b" anchorCtr="0"/>
          <a:lstStyle>
            <a:lvl1pPr algn="l">
              <a:lnSpc>
                <a:spcPts val="4000"/>
              </a:lnSpc>
              <a:defRPr sz="3400" u="sng" baseline="0">
                <a:solidFill>
                  <a:schemeClr val="bg1"/>
                </a:solidFill>
                <a:uFill>
                  <a:solidFill>
                    <a:schemeClr val="accent3"/>
                  </a:solidFill>
                </a:u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DAB033CC-1BB0-E14B-93AC-16BB7C5D7065}"/>
              </a:ext>
            </a:extLst>
          </p:cNvPr>
          <p:cNvSpPr>
            <a:spLocks noGrp="1"/>
          </p:cNvSpPr>
          <p:nvPr>
            <p:ph type="subTitle" idx="1"/>
          </p:nvPr>
        </p:nvSpPr>
        <p:spPr>
          <a:xfrm>
            <a:off x="720000" y="3434204"/>
            <a:ext cx="7832872" cy="962305"/>
          </a:xfrm>
        </p:spPr>
        <p:txBody>
          <a:bodyPr anchor="t" anchorCtr="0">
            <a:normAutofit/>
          </a:bodyPr>
          <a:lstStyle>
            <a:lvl1pPr marL="0" indent="0" algn="l">
              <a:lnSpc>
                <a:spcPts val="4000"/>
              </a:lnSpc>
              <a:buNone/>
              <a:defRPr sz="3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69AD402E-2DD2-2E4F-B843-0F95542493FD}"/>
              </a:ext>
            </a:extLst>
          </p:cNvPr>
          <p:cNvSpPr>
            <a:spLocks noGrp="1"/>
          </p:cNvSpPr>
          <p:nvPr>
            <p:ph type="sldNum" sz="quarter" idx="12"/>
          </p:nvPr>
        </p:nvSpPr>
        <p:spPr/>
        <p:txBody>
          <a:bodyPr/>
          <a:lstStyle/>
          <a:p>
            <a:fld id="{98FF217E-B86F-EA42-9607-BE163228A213}" type="slidenum">
              <a:t>‹#›</a:t>
            </a:fld>
            <a:endParaRPr lang="en-GB"/>
          </a:p>
        </p:txBody>
      </p:sp>
      <p:pic>
        <p:nvPicPr>
          <p:cNvPr id="8" name="Picture 7">
            <a:extLst>
              <a:ext uri="{FF2B5EF4-FFF2-40B4-BE49-F238E27FC236}">
                <a16:creationId xmlns:a16="http://schemas.microsoft.com/office/drawing/2014/main" id="{B6B9181D-D33F-CA4B-B2B9-9CDA6D722AC0}"/>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9" name="Rectangle 8">
            <a:extLst>
              <a:ext uri="{FF2B5EF4-FFF2-40B4-BE49-F238E27FC236}">
                <a16:creationId xmlns:a16="http://schemas.microsoft.com/office/drawing/2014/main" id="{C217BB90-548C-5F44-9CCF-3D8FECBFF29D}"/>
              </a:ext>
            </a:extLst>
          </p:cNvPr>
          <p:cNvSpPr/>
          <p:nvPr userDrawn="1"/>
        </p:nvSpPr>
        <p:spPr>
          <a:xfrm>
            <a:off x="0" y="6090289"/>
            <a:ext cx="12192000" cy="1835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11">
            <a:extLst>
              <a:ext uri="{FF2B5EF4-FFF2-40B4-BE49-F238E27FC236}">
                <a16:creationId xmlns:a16="http://schemas.microsoft.com/office/drawing/2014/main" id="{DC22434C-E8B8-EE4A-B27A-CCDAD9842E21}"/>
              </a:ext>
            </a:extLst>
          </p:cNvPr>
          <p:cNvSpPr>
            <a:spLocks noGrp="1"/>
          </p:cNvSpPr>
          <p:nvPr>
            <p:ph type="body" sz="quarter" idx="15"/>
          </p:nvPr>
        </p:nvSpPr>
        <p:spPr>
          <a:xfrm>
            <a:off x="719999" y="4627543"/>
            <a:ext cx="4303713" cy="1219076"/>
          </a:xfrm>
        </p:spPr>
        <p:txBody>
          <a:bodyPr>
            <a:noAutofit/>
          </a:bodyPr>
          <a:lstStyle>
            <a:lvl1pPr marL="0" indent="0">
              <a:buNone/>
              <a:defRPr sz="2200">
                <a:solidFill>
                  <a:schemeClr val="bg1"/>
                </a:solidFill>
              </a:defRPr>
            </a:lvl1pPr>
            <a:lvl2pPr marL="271462" indent="0">
              <a:buNone/>
              <a:defRPr sz="2200">
                <a:solidFill>
                  <a:schemeClr val="bg1"/>
                </a:solidFill>
              </a:defRPr>
            </a:lvl2pPr>
            <a:lvl3pPr marL="577850" indent="0">
              <a:buNone/>
              <a:defRPr sz="2200">
                <a:solidFill>
                  <a:schemeClr val="bg1"/>
                </a:solidFill>
              </a:defRPr>
            </a:lvl3pPr>
            <a:lvl4pPr marL="895350" indent="0">
              <a:buNone/>
              <a:defRPr sz="2200">
                <a:solidFill>
                  <a:schemeClr val="bg1"/>
                </a:solidFill>
              </a:defRPr>
            </a:lvl4pPr>
            <a:lvl5pPr marL="1155700" indent="0">
              <a:buNone/>
              <a:defRPr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65962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image background">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FF8318A8-7815-D640-B725-AC457E7ABD88}"/>
              </a:ext>
            </a:extLst>
          </p:cNvPr>
          <p:cNvSpPr>
            <a:spLocks noGrp="1"/>
          </p:cNvSpPr>
          <p:nvPr>
            <p:ph type="pic" sz="quarter" idx="13"/>
          </p:nvPr>
        </p:nvSpPr>
        <p:spPr>
          <a:xfrm>
            <a:off x="0" y="0"/>
            <a:ext cx="12192000" cy="6090289"/>
          </a:xfrm>
        </p:spPr>
        <p:txBody>
          <a:bodyPr/>
          <a:lstStyle/>
          <a:p>
            <a:r>
              <a:rPr lang="en-US"/>
              <a:t>Click icon to add picture</a:t>
            </a:r>
            <a:endParaRPr lang="en-GB"/>
          </a:p>
        </p:txBody>
      </p:sp>
      <p:sp>
        <p:nvSpPr>
          <p:cNvPr id="2" name="Title 1">
            <a:extLst>
              <a:ext uri="{FF2B5EF4-FFF2-40B4-BE49-F238E27FC236}">
                <a16:creationId xmlns:a16="http://schemas.microsoft.com/office/drawing/2014/main" id="{B721248D-5D42-A244-9FC8-52C582637376}"/>
              </a:ext>
            </a:extLst>
          </p:cNvPr>
          <p:cNvSpPr>
            <a:spLocks noGrp="1"/>
          </p:cNvSpPr>
          <p:nvPr>
            <p:ph type="ctrTitle"/>
          </p:nvPr>
        </p:nvSpPr>
        <p:spPr>
          <a:xfrm>
            <a:off x="719999" y="3529071"/>
            <a:ext cx="7832873" cy="1544003"/>
          </a:xfrm>
        </p:spPr>
        <p:txBody>
          <a:bodyPr anchor="b" anchorCtr="0"/>
          <a:lstStyle>
            <a:lvl1pPr algn="l">
              <a:lnSpc>
                <a:spcPts val="4000"/>
              </a:lnSpc>
              <a:defRPr sz="3400" u="sng" baseline="0">
                <a:solidFill>
                  <a:schemeClr val="bg1"/>
                </a:solidFill>
                <a:uFill>
                  <a:solidFill>
                    <a:schemeClr val="accent3"/>
                  </a:solidFill>
                </a:uFill>
              </a:defRPr>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69AD402E-2DD2-2E4F-B843-0F95542493FD}"/>
              </a:ext>
            </a:extLst>
          </p:cNvPr>
          <p:cNvSpPr>
            <a:spLocks noGrp="1"/>
          </p:cNvSpPr>
          <p:nvPr>
            <p:ph type="sldNum" sz="quarter" idx="12"/>
          </p:nvPr>
        </p:nvSpPr>
        <p:spPr/>
        <p:txBody>
          <a:bodyPr/>
          <a:lstStyle/>
          <a:p>
            <a:fld id="{98FF217E-B86F-EA42-9607-BE163228A213}" type="slidenum">
              <a:t>‹#›</a:t>
            </a:fld>
            <a:endParaRPr lang="en-GB"/>
          </a:p>
        </p:txBody>
      </p:sp>
      <p:pic>
        <p:nvPicPr>
          <p:cNvPr id="8" name="Picture 7">
            <a:extLst>
              <a:ext uri="{FF2B5EF4-FFF2-40B4-BE49-F238E27FC236}">
                <a16:creationId xmlns:a16="http://schemas.microsoft.com/office/drawing/2014/main" id="{B6B9181D-D33F-CA4B-B2B9-9CDA6D722AC0}"/>
              </a:ext>
            </a:extLst>
          </p:cNvPr>
          <p:cNvPicPr>
            <a:picLocks noChangeAspect="1"/>
          </p:cNvPicPr>
          <p:nvPr userDrawn="1"/>
        </p:nvPicPr>
        <p:blipFill>
          <a:blip r:embed="rId2"/>
          <a:stretch>
            <a:fillRect/>
          </a:stretch>
        </p:blipFill>
        <p:spPr>
          <a:xfrm>
            <a:off x="720000" y="6424258"/>
            <a:ext cx="1850665" cy="118443"/>
          </a:xfrm>
          <a:prstGeom prst="rect">
            <a:avLst/>
          </a:prstGeom>
        </p:spPr>
      </p:pic>
      <p:sp>
        <p:nvSpPr>
          <p:cNvPr id="9" name="Rectangle 8">
            <a:extLst>
              <a:ext uri="{FF2B5EF4-FFF2-40B4-BE49-F238E27FC236}">
                <a16:creationId xmlns:a16="http://schemas.microsoft.com/office/drawing/2014/main" id="{C217BB90-548C-5F44-9CCF-3D8FECBFF29D}"/>
              </a:ext>
            </a:extLst>
          </p:cNvPr>
          <p:cNvSpPr/>
          <p:nvPr userDrawn="1"/>
        </p:nvSpPr>
        <p:spPr>
          <a:xfrm>
            <a:off x="0" y="6090289"/>
            <a:ext cx="12192000" cy="18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a:extLst>
              <a:ext uri="{FF2B5EF4-FFF2-40B4-BE49-F238E27FC236}">
                <a16:creationId xmlns:a16="http://schemas.microsoft.com/office/drawing/2014/main" id="{BE3F6B9D-A50B-8749-80FA-2C9350B60199}"/>
              </a:ext>
            </a:extLst>
          </p:cNvPr>
          <p:cNvSpPr>
            <a:spLocks noGrp="1"/>
          </p:cNvSpPr>
          <p:nvPr>
            <p:ph type="body" sz="quarter" idx="14" hasCustomPrompt="1"/>
          </p:nvPr>
        </p:nvSpPr>
        <p:spPr>
          <a:xfrm>
            <a:off x="10677600" y="363600"/>
            <a:ext cx="1126800" cy="792000"/>
          </a:xfrm>
          <a:blipFill>
            <a:blip r:embed="rId3"/>
            <a:stretch>
              <a:fillRect/>
            </a:stretch>
          </a:blipFill>
        </p:spPr>
        <p:txBody>
          <a:bodyPr/>
          <a:lstStyle>
            <a:lvl1pPr marL="0" indent="0">
              <a:buNone/>
              <a:defRPr/>
            </a:lvl1pPr>
          </a:lstStyle>
          <a:p>
            <a:pPr lvl="0"/>
            <a:r>
              <a:rPr lang="en-US"/>
              <a:t> </a:t>
            </a:r>
            <a:endParaRPr lang="en-GB"/>
          </a:p>
        </p:txBody>
      </p:sp>
    </p:spTree>
    <p:extLst>
      <p:ext uri="{BB962C8B-B14F-4D97-AF65-F5344CB8AC3E}">
        <p14:creationId xmlns:p14="http://schemas.microsoft.com/office/powerpoint/2010/main" val="1426756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blue backgroun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1A0B1D-523E-3643-8D18-C48F29FD37F9}"/>
              </a:ext>
            </a:extLst>
          </p:cNvPr>
          <p:cNvSpPr/>
          <p:nvPr userDrawn="1"/>
        </p:nvSpPr>
        <p:spPr>
          <a:xfrm>
            <a:off x="0" y="1"/>
            <a:ext cx="12192000" cy="6090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E18DD819-3839-D14E-982F-1E236F8FD41B}"/>
              </a:ext>
            </a:extLst>
          </p:cNvPr>
          <p:cNvPicPr>
            <a:picLocks noChangeAspect="1"/>
          </p:cNvPicPr>
          <p:nvPr userDrawn="1"/>
        </p:nvPicPr>
        <p:blipFill>
          <a:blip r:embed="rId2"/>
          <a:stretch>
            <a:fillRect/>
          </a:stretch>
        </p:blipFill>
        <p:spPr>
          <a:xfrm>
            <a:off x="10677600" y="365078"/>
            <a:ext cx="1126699" cy="792404"/>
          </a:xfrm>
          <a:prstGeom prst="rect">
            <a:avLst/>
          </a:prstGeom>
        </p:spPr>
      </p:pic>
      <p:sp>
        <p:nvSpPr>
          <p:cNvPr id="2" name="Title 1">
            <a:extLst>
              <a:ext uri="{FF2B5EF4-FFF2-40B4-BE49-F238E27FC236}">
                <a16:creationId xmlns:a16="http://schemas.microsoft.com/office/drawing/2014/main" id="{B721248D-5D42-A244-9FC8-52C582637376}"/>
              </a:ext>
            </a:extLst>
          </p:cNvPr>
          <p:cNvSpPr>
            <a:spLocks noGrp="1"/>
          </p:cNvSpPr>
          <p:nvPr>
            <p:ph type="ctrTitle"/>
          </p:nvPr>
        </p:nvSpPr>
        <p:spPr>
          <a:xfrm>
            <a:off x="719999" y="3529071"/>
            <a:ext cx="7832873" cy="1544003"/>
          </a:xfrm>
        </p:spPr>
        <p:txBody>
          <a:bodyPr anchor="b" anchorCtr="0"/>
          <a:lstStyle>
            <a:lvl1pPr algn="l">
              <a:lnSpc>
                <a:spcPts val="4000"/>
              </a:lnSpc>
              <a:defRPr sz="3400" u="sng" baseline="0">
                <a:solidFill>
                  <a:schemeClr val="bg1"/>
                </a:solidFill>
                <a:uFill>
                  <a:solidFill>
                    <a:schemeClr val="accent3"/>
                  </a:solidFill>
                </a:uFill>
              </a:defRPr>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69AD402E-2DD2-2E4F-B843-0F95542493FD}"/>
              </a:ext>
            </a:extLst>
          </p:cNvPr>
          <p:cNvSpPr>
            <a:spLocks noGrp="1"/>
          </p:cNvSpPr>
          <p:nvPr>
            <p:ph type="sldNum" sz="quarter" idx="12"/>
          </p:nvPr>
        </p:nvSpPr>
        <p:spPr/>
        <p:txBody>
          <a:bodyPr/>
          <a:lstStyle/>
          <a:p>
            <a:fld id="{98FF217E-B86F-EA42-9607-BE163228A213}" type="slidenum">
              <a:t>‹#›</a:t>
            </a:fld>
            <a:endParaRPr lang="en-GB"/>
          </a:p>
        </p:txBody>
      </p:sp>
      <p:pic>
        <p:nvPicPr>
          <p:cNvPr id="8" name="Picture 7">
            <a:extLst>
              <a:ext uri="{FF2B5EF4-FFF2-40B4-BE49-F238E27FC236}">
                <a16:creationId xmlns:a16="http://schemas.microsoft.com/office/drawing/2014/main" id="{B6B9181D-D33F-CA4B-B2B9-9CDA6D722AC0}"/>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9" name="Rectangle 8">
            <a:extLst>
              <a:ext uri="{FF2B5EF4-FFF2-40B4-BE49-F238E27FC236}">
                <a16:creationId xmlns:a16="http://schemas.microsoft.com/office/drawing/2014/main" id="{C217BB90-548C-5F44-9CCF-3D8FECBFF29D}"/>
              </a:ext>
            </a:extLst>
          </p:cNvPr>
          <p:cNvSpPr/>
          <p:nvPr userDrawn="1"/>
        </p:nvSpPr>
        <p:spPr>
          <a:xfrm>
            <a:off x="0" y="6090289"/>
            <a:ext cx="12192000" cy="1835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3892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White 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4A653-8FDE-5F49-ADAB-C03A5162F4A8}"/>
              </a:ext>
            </a:extLst>
          </p:cNvPr>
          <p:cNvSpPr>
            <a:spLocks noGrp="1"/>
          </p:cNvSpPr>
          <p:nvPr>
            <p:ph type="title"/>
          </p:nvPr>
        </p:nvSpPr>
        <p:spPr>
          <a:xfrm>
            <a:off x="720000" y="288000"/>
            <a:ext cx="9000000" cy="936000"/>
          </a:xfrm>
        </p:spPr>
        <p:txBody>
          <a:bodyPr lIns="0" tIns="0" rIns="0" bIns="0" anchor="b" anchorCtr="0">
            <a:noAutofit/>
          </a:bodyPr>
          <a:lstStyle>
            <a:lvl1pPr>
              <a:lnSpc>
                <a:spcPts val="3000"/>
              </a:lnSpc>
              <a:defRPr sz="2300" b="1" u="sng" baseline="0">
                <a:solidFill>
                  <a:schemeClr val="accent1"/>
                </a:solidFill>
                <a:uFill>
                  <a:solidFill>
                    <a:schemeClr val="accent2"/>
                  </a:solidFill>
                </a:u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4A475-A348-374D-B18C-118C5AEDBA1E}"/>
              </a:ext>
            </a:extLst>
          </p:cNvPr>
          <p:cNvSpPr>
            <a:spLocks noGrp="1"/>
          </p:cNvSpPr>
          <p:nvPr>
            <p:ph idx="1"/>
          </p:nvPr>
        </p:nvSpPr>
        <p:spPr>
          <a:xfrm>
            <a:off x="720000" y="1800000"/>
            <a:ext cx="11083554" cy="3960000"/>
          </a:xfrm>
        </p:spPr>
        <p:txBody>
          <a:bodyPr lIns="0" tIns="0" rIns="0" bIns="0">
            <a:noAutofit/>
          </a:bodyPr>
          <a:lstStyle>
            <a:lvl1pPr marL="0" indent="0">
              <a:lnSpc>
                <a:spcPts val="2200"/>
              </a:lnSpc>
              <a:spcBef>
                <a:spcPts val="800"/>
              </a:spcBef>
              <a:buClr>
                <a:schemeClr val="accent2"/>
              </a:buClr>
              <a:buNone/>
              <a:defRPr sz="1900" b="1">
                <a:solidFill>
                  <a:schemeClr val="tx2"/>
                </a:solidFill>
              </a:defRPr>
            </a:lvl1pPr>
            <a:lvl2pPr marL="7938" indent="0">
              <a:lnSpc>
                <a:spcPts val="2200"/>
              </a:lnSpc>
              <a:buClr>
                <a:schemeClr val="accent2"/>
              </a:buClr>
              <a:buNone/>
              <a:tabLst/>
              <a:defRPr sz="1900"/>
            </a:lvl2pPr>
            <a:lvl3pPr marL="266700" indent="-258763">
              <a:lnSpc>
                <a:spcPts val="2200"/>
              </a:lnSpc>
              <a:buClr>
                <a:schemeClr val="accent4"/>
              </a:buClr>
              <a:buFont typeface="Arial" panose="020B0604020202020204" pitchFamily="34" charset="0"/>
              <a:buChar char="•"/>
              <a:tabLst/>
              <a:defRPr sz="1900"/>
            </a:lvl3pPr>
            <a:lvl4pPr marL="533400" indent="-266700">
              <a:lnSpc>
                <a:spcPts val="2200"/>
              </a:lnSpc>
              <a:buClr>
                <a:schemeClr val="accent4"/>
              </a:buClr>
              <a:tabLst/>
              <a:defRPr sz="1900"/>
            </a:lvl4pPr>
            <a:lvl5pPr marL="846138" indent="-266700">
              <a:lnSpc>
                <a:spcPts val="2200"/>
              </a:lnSpc>
              <a:buClr>
                <a:schemeClr val="accent4"/>
              </a:buClr>
              <a:tabLst/>
              <a:defRPr sz="1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25279A15-C8A2-5C4C-98ED-9E626137ADCD}"/>
              </a:ext>
            </a:extLst>
          </p:cNvPr>
          <p:cNvSpPr>
            <a:spLocks noGrp="1"/>
          </p:cNvSpPr>
          <p:nvPr>
            <p:ph type="sldNum" sz="quarter" idx="12"/>
          </p:nvPr>
        </p:nvSpPr>
        <p:spPr>
          <a:xfrm>
            <a:off x="10677600" y="6320870"/>
            <a:ext cx="1125954" cy="360000"/>
          </a:xfrm>
        </p:spPr>
        <p:txBody>
          <a:bodyPr lIns="0" tIns="0" rIns="0" bIns="0"/>
          <a:lstStyle>
            <a:lvl1pPr algn="l">
              <a:defRPr sz="1600">
                <a:solidFill>
                  <a:schemeClr val="accent1"/>
                </a:solidFill>
              </a:defRPr>
            </a:lvl1pPr>
          </a:lstStyle>
          <a:p>
            <a:fld id="{98FF217E-B86F-EA42-9607-BE163228A213}" type="slidenum">
              <a:rPr lang="en-GB"/>
              <a:pPr/>
              <a:t>‹#›</a:t>
            </a:fld>
            <a:endParaRPr lang="en-GB"/>
          </a:p>
        </p:txBody>
      </p:sp>
      <p:pic>
        <p:nvPicPr>
          <p:cNvPr id="10" name="Picture 9">
            <a:extLst>
              <a:ext uri="{FF2B5EF4-FFF2-40B4-BE49-F238E27FC236}">
                <a16:creationId xmlns:a16="http://schemas.microsoft.com/office/drawing/2014/main" id="{C8B72161-520D-2C4A-B03B-980C579F6291}"/>
              </a:ext>
            </a:extLst>
          </p:cNvPr>
          <p:cNvPicPr>
            <a:picLocks noChangeAspect="1"/>
          </p:cNvPicPr>
          <p:nvPr userDrawn="1"/>
        </p:nvPicPr>
        <p:blipFill>
          <a:blip r:embed="rId2"/>
          <a:stretch>
            <a:fillRect/>
          </a:stretch>
        </p:blipFill>
        <p:spPr>
          <a:xfrm>
            <a:off x="10676854" y="365078"/>
            <a:ext cx="1126700" cy="792404"/>
          </a:xfrm>
          <a:prstGeom prst="rect">
            <a:avLst/>
          </a:prstGeom>
        </p:spPr>
      </p:pic>
      <p:pic>
        <p:nvPicPr>
          <p:cNvPr id="12" name="Picture 11">
            <a:extLst>
              <a:ext uri="{FF2B5EF4-FFF2-40B4-BE49-F238E27FC236}">
                <a16:creationId xmlns:a16="http://schemas.microsoft.com/office/drawing/2014/main" id="{5DA23EE6-B4BB-8645-9FAA-4BE374001DC1}"/>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13" name="Rectangle 12">
            <a:extLst>
              <a:ext uri="{FF2B5EF4-FFF2-40B4-BE49-F238E27FC236}">
                <a16:creationId xmlns:a16="http://schemas.microsoft.com/office/drawing/2014/main" id="{FF62AA56-DB8A-7C4D-A8F3-2391B77030A2}"/>
              </a:ext>
            </a:extLst>
          </p:cNvPr>
          <p:cNvSpPr/>
          <p:nvPr userDrawn="1"/>
        </p:nvSpPr>
        <p:spPr>
          <a:xfrm>
            <a:off x="0" y="6090289"/>
            <a:ext cx="12192000" cy="18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629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Grey tex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3621A0-B3EB-684D-AE09-E7151CA08E4F}"/>
              </a:ext>
            </a:extLst>
          </p:cNvPr>
          <p:cNvSpPr/>
          <p:nvPr userDrawn="1"/>
        </p:nvSpPr>
        <p:spPr>
          <a:xfrm>
            <a:off x="0" y="1"/>
            <a:ext cx="12192000" cy="60902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E34A653-8FDE-5F49-ADAB-C03A5162F4A8}"/>
              </a:ext>
            </a:extLst>
          </p:cNvPr>
          <p:cNvSpPr>
            <a:spLocks noGrp="1"/>
          </p:cNvSpPr>
          <p:nvPr>
            <p:ph type="title"/>
          </p:nvPr>
        </p:nvSpPr>
        <p:spPr>
          <a:xfrm>
            <a:off x="720000" y="288000"/>
            <a:ext cx="9000000" cy="936000"/>
          </a:xfrm>
        </p:spPr>
        <p:txBody>
          <a:bodyPr lIns="0" tIns="0" rIns="0" bIns="0" anchor="b" anchorCtr="0">
            <a:noAutofit/>
          </a:bodyPr>
          <a:lstStyle>
            <a:lvl1pPr>
              <a:lnSpc>
                <a:spcPts val="3000"/>
              </a:lnSpc>
              <a:defRPr sz="2300" b="1" u="sng" baseline="0">
                <a:solidFill>
                  <a:schemeClr val="accent1"/>
                </a:solidFill>
                <a:uFill>
                  <a:solidFill>
                    <a:schemeClr val="accent2"/>
                  </a:solidFill>
                </a:u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4A475-A348-374D-B18C-118C5AEDBA1E}"/>
              </a:ext>
            </a:extLst>
          </p:cNvPr>
          <p:cNvSpPr>
            <a:spLocks noGrp="1"/>
          </p:cNvSpPr>
          <p:nvPr>
            <p:ph idx="1"/>
          </p:nvPr>
        </p:nvSpPr>
        <p:spPr>
          <a:xfrm>
            <a:off x="720000" y="1800000"/>
            <a:ext cx="11083554" cy="3960000"/>
          </a:xfrm>
        </p:spPr>
        <p:txBody>
          <a:bodyPr lIns="0" tIns="0" rIns="0" bIns="0">
            <a:noAutofit/>
          </a:bodyPr>
          <a:lstStyle>
            <a:lvl1pPr marL="0" indent="0">
              <a:lnSpc>
                <a:spcPts val="2200"/>
              </a:lnSpc>
              <a:spcBef>
                <a:spcPts val="800"/>
              </a:spcBef>
              <a:buClr>
                <a:schemeClr val="accent2"/>
              </a:buClr>
              <a:buNone/>
              <a:defRPr sz="1900" b="1">
                <a:solidFill>
                  <a:schemeClr val="tx2"/>
                </a:solidFill>
              </a:defRPr>
            </a:lvl1pPr>
            <a:lvl2pPr marL="7938" indent="0">
              <a:lnSpc>
                <a:spcPts val="2200"/>
              </a:lnSpc>
              <a:buClr>
                <a:schemeClr val="accent2"/>
              </a:buClr>
              <a:buNone/>
              <a:tabLst/>
              <a:defRPr sz="1900"/>
            </a:lvl2pPr>
            <a:lvl3pPr marL="266700" indent="-258763">
              <a:lnSpc>
                <a:spcPts val="2200"/>
              </a:lnSpc>
              <a:buClr>
                <a:schemeClr val="accent4"/>
              </a:buClr>
              <a:buFont typeface="Arial" panose="020B0604020202020204" pitchFamily="34" charset="0"/>
              <a:buChar char="•"/>
              <a:tabLst/>
              <a:defRPr sz="1900"/>
            </a:lvl3pPr>
            <a:lvl4pPr marL="533400" indent="-266700">
              <a:lnSpc>
                <a:spcPts val="2200"/>
              </a:lnSpc>
              <a:buClr>
                <a:schemeClr val="accent4"/>
              </a:buClr>
              <a:tabLst/>
              <a:defRPr sz="1900"/>
            </a:lvl4pPr>
            <a:lvl5pPr marL="846138" indent="-266700">
              <a:lnSpc>
                <a:spcPts val="2200"/>
              </a:lnSpc>
              <a:buClr>
                <a:schemeClr val="accent4"/>
              </a:buClr>
              <a:tabLst/>
              <a:defRPr sz="1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25279A15-C8A2-5C4C-98ED-9E626137ADCD}"/>
              </a:ext>
            </a:extLst>
          </p:cNvPr>
          <p:cNvSpPr>
            <a:spLocks noGrp="1"/>
          </p:cNvSpPr>
          <p:nvPr>
            <p:ph type="sldNum" sz="quarter" idx="12"/>
          </p:nvPr>
        </p:nvSpPr>
        <p:spPr>
          <a:xfrm>
            <a:off x="10677600" y="6320870"/>
            <a:ext cx="1125954" cy="360000"/>
          </a:xfrm>
        </p:spPr>
        <p:txBody>
          <a:bodyPr lIns="0" tIns="0" rIns="0" bIns="0"/>
          <a:lstStyle>
            <a:lvl1pPr algn="l">
              <a:defRPr sz="1600">
                <a:solidFill>
                  <a:schemeClr val="accent1"/>
                </a:solidFill>
              </a:defRPr>
            </a:lvl1pPr>
          </a:lstStyle>
          <a:p>
            <a:fld id="{98FF217E-B86F-EA42-9607-BE163228A213}" type="slidenum">
              <a:rPr lang="en-GB"/>
              <a:pPr/>
              <a:t>‹#›</a:t>
            </a:fld>
            <a:endParaRPr lang="en-GB"/>
          </a:p>
        </p:txBody>
      </p:sp>
      <p:pic>
        <p:nvPicPr>
          <p:cNvPr id="10" name="Picture 9">
            <a:extLst>
              <a:ext uri="{FF2B5EF4-FFF2-40B4-BE49-F238E27FC236}">
                <a16:creationId xmlns:a16="http://schemas.microsoft.com/office/drawing/2014/main" id="{C8B72161-520D-2C4A-B03B-980C579F6291}"/>
              </a:ext>
            </a:extLst>
          </p:cNvPr>
          <p:cNvPicPr>
            <a:picLocks noChangeAspect="1"/>
          </p:cNvPicPr>
          <p:nvPr userDrawn="1"/>
        </p:nvPicPr>
        <p:blipFill>
          <a:blip r:embed="rId2"/>
          <a:stretch>
            <a:fillRect/>
          </a:stretch>
        </p:blipFill>
        <p:spPr>
          <a:xfrm>
            <a:off x="10676854" y="365078"/>
            <a:ext cx="1126700" cy="792404"/>
          </a:xfrm>
          <a:prstGeom prst="rect">
            <a:avLst/>
          </a:prstGeom>
        </p:spPr>
      </p:pic>
      <p:pic>
        <p:nvPicPr>
          <p:cNvPr id="12" name="Picture 11">
            <a:extLst>
              <a:ext uri="{FF2B5EF4-FFF2-40B4-BE49-F238E27FC236}">
                <a16:creationId xmlns:a16="http://schemas.microsoft.com/office/drawing/2014/main" id="{5DA23EE6-B4BB-8645-9FAA-4BE374001DC1}"/>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13" name="Rectangle 12">
            <a:extLst>
              <a:ext uri="{FF2B5EF4-FFF2-40B4-BE49-F238E27FC236}">
                <a16:creationId xmlns:a16="http://schemas.microsoft.com/office/drawing/2014/main" id="{FF62AA56-DB8A-7C4D-A8F3-2391B77030A2}"/>
              </a:ext>
            </a:extLst>
          </p:cNvPr>
          <p:cNvSpPr/>
          <p:nvPr userDrawn="1"/>
        </p:nvSpPr>
        <p:spPr>
          <a:xfrm>
            <a:off x="0" y="6090289"/>
            <a:ext cx="12192000" cy="18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61465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hree columns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4A653-8FDE-5F49-ADAB-C03A5162F4A8}"/>
              </a:ext>
            </a:extLst>
          </p:cNvPr>
          <p:cNvSpPr>
            <a:spLocks noGrp="1"/>
          </p:cNvSpPr>
          <p:nvPr>
            <p:ph type="title"/>
          </p:nvPr>
        </p:nvSpPr>
        <p:spPr>
          <a:xfrm>
            <a:off x="720000" y="288000"/>
            <a:ext cx="9000000" cy="936000"/>
          </a:xfrm>
        </p:spPr>
        <p:txBody>
          <a:bodyPr lIns="0" tIns="0" rIns="0" bIns="0" anchor="b" anchorCtr="0">
            <a:noAutofit/>
          </a:bodyPr>
          <a:lstStyle>
            <a:lvl1pPr>
              <a:lnSpc>
                <a:spcPts val="3000"/>
              </a:lnSpc>
              <a:defRPr sz="2300" b="1" u="sng" baseline="0">
                <a:solidFill>
                  <a:schemeClr val="accent1"/>
                </a:solidFill>
                <a:uFill>
                  <a:solidFill>
                    <a:schemeClr val="accent2"/>
                  </a:solidFill>
                </a:u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4A475-A348-374D-B18C-118C5AEDBA1E}"/>
              </a:ext>
            </a:extLst>
          </p:cNvPr>
          <p:cNvSpPr>
            <a:spLocks noGrp="1"/>
          </p:cNvSpPr>
          <p:nvPr>
            <p:ph idx="1"/>
          </p:nvPr>
        </p:nvSpPr>
        <p:spPr>
          <a:xfrm>
            <a:off x="720000" y="1800000"/>
            <a:ext cx="11083554" cy="3960000"/>
          </a:xfrm>
        </p:spPr>
        <p:txBody>
          <a:bodyPr lIns="0" tIns="0" rIns="0" bIns="0" numCol="3" spcCol="108000">
            <a:noAutofit/>
          </a:bodyPr>
          <a:lstStyle>
            <a:lvl1pPr marL="0" indent="0">
              <a:lnSpc>
                <a:spcPct val="110000"/>
              </a:lnSpc>
              <a:spcBef>
                <a:spcPts val="600"/>
              </a:spcBef>
              <a:buClr>
                <a:schemeClr val="accent2"/>
              </a:buClr>
              <a:buNone/>
              <a:defRPr sz="1300" b="1">
                <a:solidFill>
                  <a:schemeClr val="tx2"/>
                </a:solidFill>
              </a:defRPr>
            </a:lvl1pPr>
            <a:lvl2pPr marL="7938" indent="0">
              <a:lnSpc>
                <a:spcPct val="110000"/>
              </a:lnSpc>
              <a:spcBef>
                <a:spcPts val="200"/>
              </a:spcBef>
              <a:buClr>
                <a:schemeClr val="accent2"/>
              </a:buClr>
              <a:buNone/>
              <a:tabLst/>
              <a:defRPr sz="1300"/>
            </a:lvl2pPr>
            <a:lvl3pPr marL="182563" indent="-174625">
              <a:lnSpc>
                <a:spcPct val="110000"/>
              </a:lnSpc>
              <a:spcBef>
                <a:spcPts val="200"/>
              </a:spcBef>
              <a:buClr>
                <a:schemeClr val="accent4"/>
              </a:buClr>
              <a:buFont typeface="Arial" panose="020B0604020202020204" pitchFamily="34" charset="0"/>
              <a:buChar char="•"/>
              <a:tabLst/>
              <a:defRPr sz="1300"/>
            </a:lvl3pPr>
            <a:lvl4pPr marL="404813" indent="-176213">
              <a:lnSpc>
                <a:spcPct val="110000"/>
              </a:lnSpc>
              <a:spcBef>
                <a:spcPts val="200"/>
              </a:spcBef>
              <a:buClr>
                <a:schemeClr val="accent4"/>
              </a:buClr>
              <a:tabLst/>
              <a:defRPr sz="1300"/>
            </a:lvl4pPr>
            <a:lvl5pPr marL="625475" indent="-174625">
              <a:lnSpc>
                <a:spcPct val="110000"/>
              </a:lnSpc>
              <a:spcBef>
                <a:spcPts val="200"/>
              </a:spcBef>
              <a:buClr>
                <a:schemeClr val="accent4"/>
              </a:buClr>
              <a:tabLst/>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25279A15-C8A2-5C4C-98ED-9E626137ADCD}"/>
              </a:ext>
            </a:extLst>
          </p:cNvPr>
          <p:cNvSpPr>
            <a:spLocks noGrp="1"/>
          </p:cNvSpPr>
          <p:nvPr>
            <p:ph type="sldNum" sz="quarter" idx="12"/>
          </p:nvPr>
        </p:nvSpPr>
        <p:spPr>
          <a:xfrm>
            <a:off x="10677600" y="6320870"/>
            <a:ext cx="1125954" cy="360000"/>
          </a:xfrm>
        </p:spPr>
        <p:txBody>
          <a:bodyPr lIns="0" tIns="0" rIns="0" bIns="0"/>
          <a:lstStyle>
            <a:lvl1pPr algn="l">
              <a:defRPr sz="1600">
                <a:solidFill>
                  <a:schemeClr val="accent1"/>
                </a:solidFill>
              </a:defRPr>
            </a:lvl1pPr>
          </a:lstStyle>
          <a:p>
            <a:fld id="{98FF217E-B86F-EA42-9607-BE163228A213}" type="slidenum">
              <a:rPr lang="en-GB"/>
              <a:pPr/>
              <a:t>‹#›</a:t>
            </a:fld>
            <a:endParaRPr lang="en-GB"/>
          </a:p>
        </p:txBody>
      </p:sp>
      <p:pic>
        <p:nvPicPr>
          <p:cNvPr id="10" name="Picture 9">
            <a:extLst>
              <a:ext uri="{FF2B5EF4-FFF2-40B4-BE49-F238E27FC236}">
                <a16:creationId xmlns:a16="http://schemas.microsoft.com/office/drawing/2014/main" id="{C8B72161-520D-2C4A-B03B-980C579F6291}"/>
              </a:ext>
            </a:extLst>
          </p:cNvPr>
          <p:cNvPicPr>
            <a:picLocks noChangeAspect="1"/>
          </p:cNvPicPr>
          <p:nvPr userDrawn="1"/>
        </p:nvPicPr>
        <p:blipFill>
          <a:blip r:embed="rId2"/>
          <a:stretch>
            <a:fillRect/>
          </a:stretch>
        </p:blipFill>
        <p:spPr>
          <a:xfrm>
            <a:off x="10676854" y="365078"/>
            <a:ext cx="1126700" cy="792404"/>
          </a:xfrm>
          <a:prstGeom prst="rect">
            <a:avLst/>
          </a:prstGeom>
        </p:spPr>
      </p:pic>
      <p:pic>
        <p:nvPicPr>
          <p:cNvPr id="12" name="Picture 11">
            <a:extLst>
              <a:ext uri="{FF2B5EF4-FFF2-40B4-BE49-F238E27FC236}">
                <a16:creationId xmlns:a16="http://schemas.microsoft.com/office/drawing/2014/main" id="{5DA23EE6-B4BB-8645-9FAA-4BE374001DC1}"/>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13" name="Rectangle 12">
            <a:extLst>
              <a:ext uri="{FF2B5EF4-FFF2-40B4-BE49-F238E27FC236}">
                <a16:creationId xmlns:a16="http://schemas.microsoft.com/office/drawing/2014/main" id="{FF62AA56-DB8A-7C4D-A8F3-2391B77030A2}"/>
              </a:ext>
            </a:extLst>
          </p:cNvPr>
          <p:cNvSpPr/>
          <p:nvPr userDrawn="1"/>
        </p:nvSpPr>
        <p:spPr>
          <a:xfrm>
            <a:off x="0" y="6090289"/>
            <a:ext cx="12192000" cy="18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04713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hree columns grey 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0D81AC-089D-5F48-AA68-F1E3BC03B92B}"/>
              </a:ext>
            </a:extLst>
          </p:cNvPr>
          <p:cNvSpPr/>
          <p:nvPr userDrawn="1"/>
        </p:nvSpPr>
        <p:spPr>
          <a:xfrm>
            <a:off x="0" y="1"/>
            <a:ext cx="12192000" cy="60902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E34A653-8FDE-5F49-ADAB-C03A5162F4A8}"/>
              </a:ext>
            </a:extLst>
          </p:cNvPr>
          <p:cNvSpPr>
            <a:spLocks noGrp="1"/>
          </p:cNvSpPr>
          <p:nvPr>
            <p:ph type="title"/>
          </p:nvPr>
        </p:nvSpPr>
        <p:spPr>
          <a:xfrm>
            <a:off x="720000" y="288000"/>
            <a:ext cx="9000000" cy="936000"/>
          </a:xfrm>
        </p:spPr>
        <p:txBody>
          <a:bodyPr lIns="0" tIns="0" rIns="0" bIns="0" anchor="b" anchorCtr="0">
            <a:noAutofit/>
          </a:bodyPr>
          <a:lstStyle>
            <a:lvl1pPr>
              <a:lnSpc>
                <a:spcPts val="3000"/>
              </a:lnSpc>
              <a:defRPr sz="2300" b="1" u="sng" baseline="0">
                <a:solidFill>
                  <a:schemeClr val="accent1"/>
                </a:solidFill>
                <a:uFill>
                  <a:solidFill>
                    <a:schemeClr val="accent2"/>
                  </a:solidFill>
                </a:u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4A475-A348-374D-B18C-118C5AEDBA1E}"/>
              </a:ext>
            </a:extLst>
          </p:cNvPr>
          <p:cNvSpPr>
            <a:spLocks noGrp="1"/>
          </p:cNvSpPr>
          <p:nvPr>
            <p:ph idx="1"/>
          </p:nvPr>
        </p:nvSpPr>
        <p:spPr>
          <a:xfrm>
            <a:off x="720000" y="1800000"/>
            <a:ext cx="11083554" cy="3960000"/>
          </a:xfrm>
        </p:spPr>
        <p:txBody>
          <a:bodyPr lIns="0" tIns="0" rIns="0" bIns="0" numCol="3" spcCol="108000">
            <a:noAutofit/>
          </a:bodyPr>
          <a:lstStyle>
            <a:lvl1pPr marL="0" indent="0">
              <a:lnSpc>
                <a:spcPct val="110000"/>
              </a:lnSpc>
              <a:spcBef>
                <a:spcPts val="600"/>
              </a:spcBef>
              <a:buClr>
                <a:schemeClr val="accent2"/>
              </a:buClr>
              <a:buNone/>
              <a:defRPr sz="1300" b="1">
                <a:solidFill>
                  <a:schemeClr val="tx2"/>
                </a:solidFill>
              </a:defRPr>
            </a:lvl1pPr>
            <a:lvl2pPr marL="7938" indent="0">
              <a:lnSpc>
                <a:spcPct val="110000"/>
              </a:lnSpc>
              <a:spcBef>
                <a:spcPts val="200"/>
              </a:spcBef>
              <a:buClr>
                <a:schemeClr val="accent2"/>
              </a:buClr>
              <a:buNone/>
              <a:tabLst/>
              <a:defRPr sz="1300"/>
            </a:lvl2pPr>
            <a:lvl3pPr marL="182563" indent="-174625">
              <a:lnSpc>
                <a:spcPct val="110000"/>
              </a:lnSpc>
              <a:spcBef>
                <a:spcPts val="200"/>
              </a:spcBef>
              <a:buClr>
                <a:schemeClr val="accent4"/>
              </a:buClr>
              <a:buFont typeface="Arial" panose="020B0604020202020204" pitchFamily="34" charset="0"/>
              <a:buChar char="•"/>
              <a:tabLst/>
              <a:defRPr sz="1300"/>
            </a:lvl3pPr>
            <a:lvl4pPr marL="404813" indent="-176213">
              <a:lnSpc>
                <a:spcPct val="110000"/>
              </a:lnSpc>
              <a:spcBef>
                <a:spcPts val="200"/>
              </a:spcBef>
              <a:buClr>
                <a:schemeClr val="accent4"/>
              </a:buClr>
              <a:tabLst/>
              <a:defRPr sz="1300"/>
            </a:lvl4pPr>
            <a:lvl5pPr marL="625475" indent="-174625">
              <a:lnSpc>
                <a:spcPct val="110000"/>
              </a:lnSpc>
              <a:spcBef>
                <a:spcPts val="200"/>
              </a:spcBef>
              <a:buClr>
                <a:schemeClr val="accent4"/>
              </a:buClr>
              <a:tabLst/>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25279A15-C8A2-5C4C-98ED-9E626137ADCD}"/>
              </a:ext>
            </a:extLst>
          </p:cNvPr>
          <p:cNvSpPr>
            <a:spLocks noGrp="1"/>
          </p:cNvSpPr>
          <p:nvPr>
            <p:ph type="sldNum" sz="quarter" idx="12"/>
          </p:nvPr>
        </p:nvSpPr>
        <p:spPr>
          <a:xfrm>
            <a:off x="10677600" y="6320870"/>
            <a:ext cx="1125954" cy="360000"/>
          </a:xfrm>
        </p:spPr>
        <p:txBody>
          <a:bodyPr lIns="0" tIns="0" rIns="0" bIns="0"/>
          <a:lstStyle>
            <a:lvl1pPr algn="l">
              <a:defRPr sz="1600">
                <a:solidFill>
                  <a:schemeClr val="accent1"/>
                </a:solidFill>
              </a:defRPr>
            </a:lvl1pPr>
          </a:lstStyle>
          <a:p>
            <a:fld id="{98FF217E-B86F-EA42-9607-BE163228A213}" type="slidenum">
              <a:rPr lang="en-GB"/>
              <a:pPr/>
              <a:t>‹#›</a:t>
            </a:fld>
            <a:endParaRPr lang="en-GB"/>
          </a:p>
        </p:txBody>
      </p:sp>
      <p:pic>
        <p:nvPicPr>
          <p:cNvPr id="10" name="Picture 9">
            <a:extLst>
              <a:ext uri="{FF2B5EF4-FFF2-40B4-BE49-F238E27FC236}">
                <a16:creationId xmlns:a16="http://schemas.microsoft.com/office/drawing/2014/main" id="{C8B72161-520D-2C4A-B03B-980C579F6291}"/>
              </a:ext>
            </a:extLst>
          </p:cNvPr>
          <p:cNvPicPr>
            <a:picLocks noChangeAspect="1"/>
          </p:cNvPicPr>
          <p:nvPr userDrawn="1"/>
        </p:nvPicPr>
        <p:blipFill>
          <a:blip r:embed="rId2"/>
          <a:stretch>
            <a:fillRect/>
          </a:stretch>
        </p:blipFill>
        <p:spPr>
          <a:xfrm>
            <a:off x="10676854" y="365078"/>
            <a:ext cx="1126700" cy="792404"/>
          </a:xfrm>
          <a:prstGeom prst="rect">
            <a:avLst/>
          </a:prstGeom>
        </p:spPr>
      </p:pic>
      <p:pic>
        <p:nvPicPr>
          <p:cNvPr id="12" name="Picture 11">
            <a:extLst>
              <a:ext uri="{FF2B5EF4-FFF2-40B4-BE49-F238E27FC236}">
                <a16:creationId xmlns:a16="http://schemas.microsoft.com/office/drawing/2014/main" id="{5DA23EE6-B4BB-8645-9FAA-4BE374001DC1}"/>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13" name="Rectangle 12">
            <a:extLst>
              <a:ext uri="{FF2B5EF4-FFF2-40B4-BE49-F238E27FC236}">
                <a16:creationId xmlns:a16="http://schemas.microsoft.com/office/drawing/2014/main" id="{FF62AA56-DB8A-7C4D-A8F3-2391B77030A2}"/>
              </a:ext>
            </a:extLst>
          </p:cNvPr>
          <p:cNvSpPr/>
          <p:nvPr userDrawn="1"/>
        </p:nvSpPr>
        <p:spPr>
          <a:xfrm>
            <a:off x="0" y="6090289"/>
            <a:ext cx="12192000" cy="18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89399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editable da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229CC56-CE9D-AC4A-88F4-E1F37208D035}"/>
              </a:ext>
            </a:extLst>
          </p:cNvPr>
          <p:cNvSpPr/>
          <p:nvPr userDrawn="1"/>
        </p:nvSpPr>
        <p:spPr>
          <a:xfrm>
            <a:off x="0" y="1"/>
            <a:ext cx="12192000" cy="6090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7BADC050-BCFF-C545-AB53-D940716D9061}"/>
              </a:ext>
            </a:extLst>
          </p:cNvPr>
          <p:cNvPicPr>
            <a:picLocks noChangeAspect="1"/>
          </p:cNvPicPr>
          <p:nvPr userDrawn="1"/>
        </p:nvPicPr>
        <p:blipFill>
          <a:blip r:embed="rId2"/>
          <a:stretch>
            <a:fillRect/>
          </a:stretch>
        </p:blipFill>
        <p:spPr>
          <a:xfrm>
            <a:off x="720000" y="2930856"/>
            <a:ext cx="1126699" cy="792404"/>
          </a:xfrm>
          <a:prstGeom prst="rect">
            <a:avLst/>
          </a:prstGeom>
        </p:spPr>
      </p:pic>
      <p:pic>
        <p:nvPicPr>
          <p:cNvPr id="8" name="Picture 7">
            <a:extLst>
              <a:ext uri="{FF2B5EF4-FFF2-40B4-BE49-F238E27FC236}">
                <a16:creationId xmlns:a16="http://schemas.microsoft.com/office/drawing/2014/main" id="{B6B9181D-D33F-CA4B-B2B9-9CDA6D722AC0}"/>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9" name="Rectangle 8">
            <a:extLst>
              <a:ext uri="{FF2B5EF4-FFF2-40B4-BE49-F238E27FC236}">
                <a16:creationId xmlns:a16="http://schemas.microsoft.com/office/drawing/2014/main" id="{C217BB90-548C-5F44-9CCF-3D8FECBFF29D}"/>
              </a:ext>
            </a:extLst>
          </p:cNvPr>
          <p:cNvSpPr/>
          <p:nvPr userDrawn="1"/>
        </p:nvSpPr>
        <p:spPr>
          <a:xfrm>
            <a:off x="0" y="6090289"/>
            <a:ext cx="12192000" cy="1835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7690733C-3A1C-F541-A5D2-872F336705D9}"/>
              </a:ext>
            </a:extLst>
          </p:cNvPr>
          <p:cNvSpPr txBox="1"/>
          <p:nvPr userDrawn="1"/>
        </p:nvSpPr>
        <p:spPr>
          <a:xfrm>
            <a:off x="720000" y="4224991"/>
            <a:ext cx="2150650" cy="1154162"/>
          </a:xfrm>
          <a:prstGeom prst="rect">
            <a:avLst/>
          </a:prstGeom>
          <a:noFill/>
        </p:spPr>
        <p:txBody>
          <a:bodyPr wrap="square" lIns="0" tIns="0" rIns="0" bIns="0" rtlCol="0">
            <a:spAutoFit/>
          </a:bodyPr>
          <a:lstStyle/>
          <a:p>
            <a:r>
              <a:rPr lang="en-GB" sz="1000" b="1">
                <a:solidFill>
                  <a:schemeClr val="bg1"/>
                </a:solidFill>
              </a:rPr>
              <a:t>Energy Networks Association</a:t>
            </a:r>
          </a:p>
          <a:p>
            <a:r>
              <a:rPr lang="en-GB" sz="1000">
                <a:solidFill>
                  <a:schemeClr val="bg1"/>
                </a:solidFill>
              </a:rPr>
              <a:t>4 More London Riverside</a:t>
            </a:r>
          </a:p>
          <a:p>
            <a:r>
              <a:rPr lang="en-GB" sz="1000">
                <a:solidFill>
                  <a:schemeClr val="bg1"/>
                </a:solidFill>
              </a:rPr>
              <a:t>London SE1 2AU</a:t>
            </a:r>
          </a:p>
          <a:p>
            <a:pPr>
              <a:spcAft>
                <a:spcPts val="600"/>
              </a:spcAft>
            </a:pPr>
            <a:r>
              <a:rPr lang="en-GB" sz="1000">
                <a:solidFill>
                  <a:schemeClr val="bg1"/>
                </a:solidFill>
              </a:rPr>
              <a:t>t. +44 (0)20 7706 5100 </a:t>
            </a:r>
          </a:p>
          <a:p>
            <a:r>
              <a:rPr lang="en-GB" sz="1000">
                <a:solidFill>
                  <a:schemeClr val="bg1"/>
                </a:solidFill>
              </a:rPr>
              <a:t>    @EnergyNetworks</a:t>
            </a:r>
          </a:p>
          <a:p>
            <a:r>
              <a:rPr lang="en-GB" sz="1000" b="1">
                <a:solidFill>
                  <a:schemeClr val="accent3"/>
                </a:solidFill>
              </a:rPr>
              <a:t>energynetworks.org</a:t>
            </a:r>
          </a:p>
          <a:p>
            <a:endParaRPr lang="en-GB" sz="1000">
              <a:solidFill>
                <a:schemeClr val="bg1"/>
              </a:solidFill>
            </a:endParaRPr>
          </a:p>
        </p:txBody>
      </p:sp>
      <p:sp>
        <p:nvSpPr>
          <p:cNvPr id="12" name="TextBox 11">
            <a:extLst>
              <a:ext uri="{FF2B5EF4-FFF2-40B4-BE49-F238E27FC236}">
                <a16:creationId xmlns:a16="http://schemas.microsoft.com/office/drawing/2014/main" id="{94000841-12F3-6E47-A63B-FFE74C0CC0C8}"/>
              </a:ext>
            </a:extLst>
          </p:cNvPr>
          <p:cNvSpPr txBox="1"/>
          <p:nvPr userDrawn="1"/>
        </p:nvSpPr>
        <p:spPr>
          <a:xfrm>
            <a:off x="720000" y="5621152"/>
            <a:ext cx="4134581" cy="224677"/>
          </a:xfrm>
          <a:prstGeom prst="rect">
            <a:avLst/>
          </a:prstGeom>
          <a:noFill/>
        </p:spPr>
        <p:txBody>
          <a:bodyPr wrap="square" lIns="0" tIns="0" rIns="0" bIns="0" rtlCol="0">
            <a:spAutoFit/>
          </a:bodyPr>
          <a:lstStyle/>
          <a:p>
            <a:r>
              <a:rPr lang="en-GB" sz="730" b="0">
                <a:solidFill>
                  <a:schemeClr val="bg1"/>
                </a:solidFill>
              </a:rPr>
              <a:t>Energy Networks Association Limited is a company registered in England &amp; Wales No. 04832301</a:t>
            </a:r>
          </a:p>
          <a:p>
            <a:r>
              <a:rPr lang="en-GB" sz="730" b="0">
                <a:solidFill>
                  <a:schemeClr val="bg1"/>
                </a:solidFill>
              </a:rPr>
              <a:t>Registered office: 4 More London Riverside, London SE1 2AU</a:t>
            </a:r>
          </a:p>
        </p:txBody>
      </p:sp>
      <p:pic>
        <p:nvPicPr>
          <p:cNvPr id="14" name="Picture 13">
            <a:extLst>
              <a:ext uri="{FF2B5EF4-FFF2-40B4-BE49-F238E27FC236}">
                <a16:creationId xmlns:a16="http://schemas.microsoft.com/office/drawing/2014/main" id="{BE0176C1-3171-F14F-A2A7-072D0A4873B2}"/>
              </a:ext>
            </a:extLst>
          </p:cNvPr>
          <p:cNvPicPr>
            <a:picLocks noChangeAspect="1"/>
          </p:cNvPicPr>
          <p:nvPr userDrawn="1"/>
        </p:nvPicPr>
        <p:blipFill>
          <a:blip r:embed="rId4"/>
          <a:stretch>
            <a:fillRect/>
          </a:stretch>
        </p:blipFill>
        <p:spPr>
          <a:xfrm>
            <a:off x="720000" y="4949308"/>
            <a:ext cx="121375" cy="94403"/>
          </a:xfrm>
          <a:prstGeom prst="rect">
            <a:avLst/>
          </a:prstGeom>
        </p:spPr>
      </p:pic>
      <p:sp>
        <p:nvSpPr>
          <p:cNvPr id="3" name="Text Placeholder 2">
            <a:extLst>
              <a:ext uri="{FF2B5EF4-FFF2-40B4-BE49-F238E27FC236}">
                <a16:creationId xmlns:a16="http://schemas.microsoft.com/office/drawing/2014/main" id="{8CBF64F1-74AF-8148-922B-93C1F8B12475}"/>
              </a:ext>
            </a:extLst>
          </p:cNvPr>
          <p:cNvSpPr>
            <a:spLocks noGrp="1"/>
          </p:cNvSpPr>
          <p:nvPr>
            <p:ph type="body" sz="quarter" idx="10"/>
          </p:nvPr>
        </p:nvSpPr>
        <p:spPr>
          <a:xfrm>
            <a:off x="720000" y="5389754"/>
            <a:ext cx="1355290" cy="200013"/>
          </a:xfrm>
        </p:spPr>
        <p:txBody>
          <a:bodyPr>
            <a:noAutofit/>
          </a:bodyPr>
          <a:lstStyle>
            <a:lvl1pPr marL="0" indent="0">
              <a:lnSpc>
                <a:spcPct val="100000"/>
              </a:lnSpc>
              <a:spcBef>
                <a:spcPts val="0"/>
              </a:spcBef>
              <a:buNone/>
              <a:defRPr sz="730">
                <a:solidFill>
                  <a:schemeClr val="bg1"/>
                </a:solidFill>
              </a:defRPr>
            </a:lvl1pPr>
            <a:lvl2pPr marL="271462" indent="0">
              <a:lnSpc>
                <a:spcPct val="100000"/>
              </a:lnSpc>
              <a:spcBef>
                <a:spcPts val="0"/>
              </a:spcBef>
              <a:buNone/>
              <a:defRPr sz="730">
                <a:solidFill>
                  <a:schemeClr val="bg1"/>
                </a:solidFill>
              </a:defRPr>
            </a:lvl2pPr>
            <a:lvl3pPr marL="577850" indent="0">
              <a:lnSpc>
                <a:spcPct val="100000"/>
              </a:lnSpc>
              <a:spcBef>
                <a:spcPts val="0"/>
              </a:spcBef>
              <a:buNone/>
              <a:defRPr sz="730">
                <a:solidFill>
                  <a:schemeClr val="bg1"/>
                </a:solidFill>
              </a:defRPr>
            </a:lvl3pPr>
            <a:lvl4pPr marL="895350" indent="0">
              <a:lnSpc>
                <a:spcPct val="100000"/>
              </a:lnSpc>
              <a:spcBef>
                <a:spcPts val="0"/>
              </a:spcBef>
              <a:buNone/>
              <a:defRPr sz="730">
                <a:solidFill>
                  <a:schemeClr val="bg1"/>
                </a:solidFill>
              </a:defRPr>
            </a:lvl4pPr>
            <a:lvl5pPr marL="1155700" indent="0">
              <a:lnSpc>
                <a:spcPct val="100000"/>
              </a:lnSpc>
              <a:spcBef>
                <a:spcPts val="0"/>
              </a:spcBef>
              <a:buNone/>
              <a:defRPr sz="73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09381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DC6520-C769-8547-9F0B-AE80CB24FE1E}"/>
              </a:ext>
            </a:extLst>
          </p:cNvPr>
          <p:cNvSpPr>
            <a:spLocks noGrp="1"/>
          </p:cNvSpPr>
          <p:nvPr>
            <p:ph type="title"/>
          </p:nvPr>
        </p:nvSpPr>
        <p:spPr>
          <a:xfrm>
            <a:off x="720000" y="288000"/>
            <a:ext cx="9000000" cy="936000"/>
          </a:xfrm>
          <a:prstGeom prst="rect">
            <a:avLst/>
          </a:prstGeom>
        </p:spPr>
        <p:txBody>
          <a:bodyPr vert="horz" lIns="0" tIns="0" rIns="0" bIns="0" rtlCol="0" anchor="b"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043D08-9A52-454E-A52C-20C942309C06}"/>
              </a:ext>
            </a:extLst>
          </p:cNvPr>
          <p:cNvSpPr>
            <a:spLocks noGrp="1"/>
          </p:cNvSpPr>
          <p:nvPr>
            <p:ph type="body" idx="1"/>
          </p:nvPr>
        </p:nvSpPr>
        <p:spPr>
          <a:xfrm>
            <a:off x="720000" y="1800000"/>
            <a:ext cx="11037600" cy="3960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A42453E8-E7DC-A349-95CE-E1AA0F5F33F4}"/>
              </a:ext>
            </a:extLst>
          </p:cNvPr>
          <p:cNvSpPr>
            <a:spLocks noGrp="1"/>
          </p:cNvSpPr>
          <p:nvPr>
            <p:ph type="sldNum" sz="quarter" idx="4"/>
          </p:nvPr>
        </p:nvSpPr>
        <p:spPr>
          <a:xfrm>
            <a:off x="10677600" y="6320870"/>
            <a:ext cx="1080000" cy="360000"/>
          </a:xfrm>
          <a:prstGeom prst="rect">
            <a:avLst/>
          </a:prstGeom>
        </p:spPr>
        <p:txBody>
          <a:bodyPr vert="horz" lIns="0" tIns="0" rIns="0" bIns="0" rtlCol="0" anchor="ctr"/>
          <a:lstStyle>
            <a:lvl1pPr algn="l">
              <a:defRPr sz="1600">
                <a:solidFill>
                  <a:schemeClr val="accent1"/>
                </a:solidFill>
              </a:defRPr>
            </a:lvl1pPr>
          </a:lstStyle>
          <a:p>
            <a:fld id="{98FF217E-B86F-EA42-9607-BE163228A213}" type="slidenum">
              <a:rPr lang="en-GB"/>
              <a:pPr/>
              <a:t>‹#›</a:t>
            </a:fld>
            <a:endParaRPr lang="en-GB"/>
          </a:p>
        </p:txBody>
      </p:sp>
    </p:spTree>
    <p:extLst>
      <p:ext uri="{BB962C8B-B14F-4D97-AF65-F5344CB8AC3E}">
        <p14:creationId xmlns:p14="http://schemas.microsoft.com/office/powerpoint/2010/main" val="101015306"/>
      </p:ext>
    </p:extLst>
  </p:cSld>
  <p:clrMap bg1="lt1" tx1="dk1" bg2="lt2" tx2="dk2" accent1="accent1" accent2="accent2" accent3="accent3" accent4="accent4" accent5="accent5" accent6="accent6" hlink="hlink" folHlink="folHlink"/>
  <p:sldLayoutIdLst>
    <p:sldLayoutId id="2147483653" r:id="rId1"/>
    <p:sldLayoutId id="2147483657" r:id="rId2"/>
    <p:sldLayoutId id="2147483654" r:id="rId3"/>
    <p:sldLayoutId id="2147483658" r:id="rId4"/>
    <p:sldLayoutId id="2147483662" r:id="rId5"/>
    <p:sldLayoutId id="2147483659" r:id="rId6"/>
    <p:sldLayoutId id="2147483655" r:id="rId7"/>
    <p:sldLayoutId id="2147483660" r:id="rId8"/>
    <p:sldLayoutId id="2147483656" r:id="rId9"/>
  </p:sldLayoutIdLst>
  <p:hf hdr="0" ftr="0" dt="0"/>
  <p:txStyles>
    <p:titleStyle>
      <a:lvl1pPr algn="l" defTabSz="914400" rtl="0" eaLnBrk="1" latinLnBrk="0" hangingPunct="1">
        <a:lnSpc>
          <a:spcPct val="90000"/>
        </a:lnSpc>
        <a:spcBef>
          <a:spcPct val="0"/>
        </a:spcBef>
        <a:buNone/>
        <a:defRPr sz="2300" b="1" u="sng" kern="1200" baseline="0">
          <a:solidFill>
            <a:schemeClr val="accent1"/>
          </a:solidFill>
          <a:uFill>
            <a:solidFill>
              <a:schemeClr val="accent2"/>
            </a:solidFill>
          </a:uFill>
          <a:latin typeface="+mj-lt"/>
          <a:ea typeface="+mj-ea"/>
          <a:cs typeface="+mj-cs"/>
        </a:defRPr>
      </a:lvl1pPr>
    </p:titleStyle>
    <p:bodyStyle>
      <a:lvl1pPr marL="228600" indent="-228600" algn="l" defTabSz="914400" rtl="0" eaLnBrk="1" latinLnBrk="0" hangingPunct="1">
        <a:lnSpc>
          <a:spcPts val="2200"/>
        </a:lnSpc>
        <a:spcBef>
          <a:spcPts val="400"/>
        </a:spcBef>
        <a:buClr>
          <a:schemeClr val="accent4"/>
        </a:buClr>
        <a:buFont typeface="Arial" panose="020B0604020202020204" pitchFamily="34" charset="0"/>
        <a:buChar char="•"/>
        <a:defRPr sz="1900" kern="1200">
          <a:solidFill>
            <a:schemeClr val="tx1"/>
          </a:solidFill>
          <a:latin typeface="+mn-lt"/>
          <a:ea typeface="+mn-ea"/>
          <a:cs typeface="+mn-cs"/>
        </a:defRPr>
      </a:lvl1pPr>
      <a:lvl2pPr marL="542925" indent="-271463"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2pPr>
      <a:lvl3pPr marL="849313" indent="-271463"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3pPr>
      <a:lvl4pPr marL="1155700" indent="-26035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1427163" indent="-271463"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E1D2CF-1E5F-4EBC-9C25-F323177404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AA3137A-312B-47C5-B5AC-1C77DC33D5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56390C-00E6-402B-9FFF-FCECAFF8CC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291755-866D-4B66-A232-887C5A5DE5BF}" type="datetimeFigureOut">
              <a:rPr lang="en-GB" smtClean="0"/>
              <a:t>29/10/2020</a:t>
            </a:fld>
            <a:endParaRPr lang="en-GB"/>
          </a:p>
        </p:txBody>
      </p:sp>
      <p:sp>
        <p:nvSpPr>
          <p:cNvPr id="5" name="Footer Placeholder 4">
            <a:extLst>
              <a:ext uri="{FF2B5EF4-FFF2-40B4-BE49-F238E27FC236}">
                <a16:creationId xmlns:a16="http://schemas.microsoft.com/office/drawing/2014/main" id="{6A3BA211-71B0-4FF9-9948-22A7FEE85B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EFC0D6D-3FAA-41DA-92F7-07F8A90CD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4226E8-9BD0-4F43-BD3C-6C00CCFD0ED4}" type="slidenum">
              <a:rPr lang="en-GB" smtClean="0"/>
              <a:t>‹#›</a:t>
            </a:fld>
            <a:endParaRPr lang="en-GB"/>
          </a:p>
        </p:txBody>
      </p:sp>
    </p:spTree>
    <p:extLst>
      <p:ext uri="{BB962C8B-B14F-4D97-AF65-F5344CB8AC3E}">
        <p14:creationId xmlns:p14="http://schemas.microsoft.com/office/powerpoint/2010/main" val="192946437"/>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linesearchbeforeudig.co.uk/" TargetMode="External"/><Relationship Id="rId2" Type="http://schemas.openxmlformats.org/officeDocument/2006/relationships/hyperlink" Target="http://www.energynetworks.org/thinkbeforeyoudig"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www.energynetworks.org/thinkbeforeyoudig"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vimeo.com/472990801" TargetMode="External"/><Relationship Id="rId2" Type="http://schemas.openxmlformats.org/officeDocument/2006/relationships/hyperlink" Target="http://www.energynetworks.org/thinkbeforeyoudi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6.xml"/><Relationship Id="rId1" Type="http://schemas.openxmlformats.org/officeDocument/2006/relationships/video" Target="https://player.vimeo.com/video/472990801?app_id=122963"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0.xml"/><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www.energynetworks.org/thinkbeforeyoudig"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www.energynetworks.org/thinkbeforeyoudig"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www.energynetworks.org/thinkbeforeyoudig" TargetMode="External"/><Relationship Id="rId2" Type="http://schemas.openxmlformats.org/officeDocument/2006/relationships/hyperlink" Target="http://www.energynetworks.org/thinkbeforeyoudig"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www.energynetworks.org/watch-out-cables-about" TargetMode="External"/><Relationship Id="rId2" Type="http://schemas.openxmlformats.org/officeDocument/2006/relationships/hyperlink" Target="https://www.energynetworks.org/keeping-you-safe/" TargetMode="External"/><Relationship Id="rId1" Type="http://schemas.openxmlformats.org/officeDocument/2006/relationships/slideLayout" Target="../slideLayouts/slideLayout5.xml"/><Relationship Id="rId6" Type="http://schemas.openxmlformats.org/officeDocument/2006/relationships/hyperlink" Target="https://www.linesearchbeforeudig.co.uk/" TargetMode="External"/><Relationship Id="rId5" Type="http://schemas.openxmlformats.org/officeDocument/2006/relationships/hyperlink" Target="https://www.utilitystrikeavoidancegroup.org/" TargetMode="External"/><Relationship Id="rId4" Type="http://schemas.openxmlformats.org/officeDocument/2006/relationships/hyperlink" Target="https://www.hse.gov.uk/pubns/books/hsg47.htm"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FE3075F2-F49F-8A48-8834-BEAEC3932C06}"/>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p:blipFill>
        <p:spPr>
          <a:xfrm>
            <a:off x="0" y="0"/>
            <a:ext cx="12192000" cy="6090096"/>
          </a:xfrm>
        </p:spPr>
      </p:pic>
      <p:sp>
        <p:nvSpPr>
          <p:cNvPr id="3" name="Title 2">
            <a:extLst>
              <a:ext uri="{FF2B5EF4-FFF2-40B4-BE49-F238E27FC236}">
                <a16:creationId xmlns:a16="http://schemas.microsoft.com/office/drawing/2014/main" id="{40BBC57E-05AA-7247-9822-A00A03EFA81C}"/>
              </a:ext>
            </a:extLst>
          </p:cNvPr>
          <p:cNvSpPr>
            <a:spLocks noGrp="1"/>
          </p:cNvSpPr>
          <p:nvPr>
            <p:ph type="ctrTitle"/>
          </p:nvPr>
        </p:nvSpPr>
        <p:spPr/>
        <p:txBody>
          <a:bodyPr/>
          <a:lstStyle/>
          <a:p>
            <a:r>
              <a:rPr lang="en-GB" dirty="0"/>
              <a:t>Think Before You Dig!</a:t>
            </a:r>
          </a:p>
        </p:txBody>
      </p:sp>
      <p:sp>
        <p:nvSpPr>
          <p:cNvPr id="4" name="Subtitle 3">
            <a:extLst>
              <a:ext uri="{FF2B5EF4-FFF2-40B4-BE49-F238E27FC236}">
                <a16:creationId xmlns:a16="http://schemas.microsoft.com/office/drawing/2014/main" id="{7BE5B3D5-9834-ED4A-9288-BD6AB93648AE}"/>
              </a:ext>
            </a:extLst>
          </p:cNvPr>
          <p:cNvSpPr>
            <a:spLocks noGrp="1"/>
          </p:cNvSpPr>
          <p:nvPr>
            <p:ph type="subTitle" idx="1"/>
          </p:nvPr>
        </p:nvSpPr>
        <p:spPr/>
        <p:txBody>
          <a:bodyPr/>
          <a:lstStyle/>
          <a:p>
            <a:r>
              <a:rPr lang="en-GB" dirty="0"/>
              <a:t>Campaign toolkit</a:t>
            </a:r>
          </a:p>
        </p:txBody>
      </p:sp>
      <p:sp>
        <p:nvSpPr>
          <p:cNvPr id="5" name="Slide Number Placeholder 4">
            <a:extLst>
              <a:ext uri="{FF2B5EF4-FFF2-40B4-BE49-F238E27FC236}">
                <a16:creationId xmlns:a16="http://schemas.microsoft.com/office/drawing/2014/main" id="{CE60AD14-BB1C-6543-9305-C38C54BD1539}"/>
              </a:ext>
            </a:extLst>
          </p:cNvPr>
          <p:cNvSpPr>
            <a:spLocks noGrp="1"/>
          </p:cNvSpPr>
          <p:nvPr>
            <p:ph type="sldNum" sz="quarter" idx="12"/>
          </p:nvPr>
        </p:nvSpPr>
        <p:spPr/>
        <p:txBody>
          <a:bodyPr/>
          <a:lstStyle/>
          <a:p>
            <a:fld id="{98FF217E-B86F-EA42-9607-BE163228A213}" type="slidenum">
              <a:rPr lang="en-GB"/>
              <a:t>1</a:t>
            </a:fld>
            <a:endParaRPr lang="en-GB"/>
          </a:p>
        </p:txBody>
      </p:sp>
      <p:sp>
        <p:nvSpPr>
          <p:cNvPr id="6" name="Text Placeholder 5">
            <a:extLst>
              <a:ext uri="{FF2B5EF4-FFF2-40B4-BE49-F238E27FC236}">
                <a16:creationId xmlns:a16="http://schemas.microsoft.com/office/drawing/2014/main" id="{6D5B8EE3-5227-2A4E-B9D8-702B57062CD7}"/>
              </a:ext>
            </a:extLst>
          </p:cNvPr>
          <p:cNvSpPr>
            <a:spLocks noGrp="1"/>
          </p:cNvSpPr>
          <p:nvPr>
            <p:ph type="body" sz="quarter" idx="14"/>
          </p:nvPr>
        </p:nvSpPr>
        <p:spPr/>
        <p:txBody>
          <a:bodyPr/>
          <a:lstStyle/>
          <a:p>
            <a:endParaRPr lang="en-GB" dirty="0"/>
          </a:p>
        </p:txBody>
      </p:sp>
      <p:sp>
        <p:nvSpPr>
          <p:cNvPr id="7" name="Text Placeholder 6">
            <a:extLst>
              <a:ext uri="{FF2B5EF4-FFF2-40B4-BE49-F238E27FC236}">
                <a16:creationId xmlns:a16="http://schemas.microsoft.com/office/drawing/2014/main" id="{B10E0A52-9793-B34B-B117-98F3220C83F1}"/>
              </a:ext>
            </a:extLst>
          </p:cNvPr>
          <p:cNvSpPr>
            <a:spLocks noGrp="1"/>
          </p:cNvSpPr>
          <p:nvPr>
            <p:ph type="body" sz="quarter" idx="15"/>
          </p:nvPr>
        </p:nvSpPr>
        <p:spPr/>
        <p:txBody>
          <a:bodyPr/>
          <a:lstStyle/>
          <a:p>
            <a:r>
              <a:rPr lang="en-GB"/>
              <a:t>20 October 2020</a:t>
            </a:r>
          </a:p>
        </p:txBody>
      </p:sp>
      <p:pic>
        <p:nvPicPr>
          <p:cNvPr id="8" name="Picture 7" descr="Logo, company name&#10;&#10;Description automatically generated">
            <a:extLst>
              <a:ext uri="{FF2B5EF4-FFF2-40B4-BE49-F238E27FC236}">
                <a16:creationId xmlns:a16="http://schemas.microsoft.com/office/drawing/2014/main" id="{79A4E35A-62FF-476E-9804-F0A998DA1570}"/>
              </a:ext>
            </a:extLst>
          </p:cNvPr>
          <p:cNvPicPr>
            <a:picLocks noChangeAspect="1"/>
          </p:cNvPicPr>
          <p:nvPr/>
        </p:nvPicPr>
        <p:blipFill>
          <a:blip r:embed="rId3"/>
          <a:stretch>
            <a:fillRect/>
          </a:stretch>
        </p:blipFill>
        <p:spPr>
          <a:xfrm>
            <a:off x="10677600" y="372483"/>
            <a:ext cx="1126800" cy="790841"/>
          </a:xfrm>
          <a:prstGeom prst="rect">
            <a:avLst/>
          </a:prstGeom>
        </p:spPr>
      </p:pic>
    </p:spTree>
    <p:extLst>
      <p:ext uri="{BB962C8B-B14F-4D97-AF65-F5344CB8AC3E}">
        <p14:creationId xmlns:p14="http://schemas.microsoft.com/office/powerpoint/2010/main" val="3591834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809F-8161-4748-AFA8-2D9D0DF82BC3}"/>
              </a:ext>
            </a:extLst>
          </p:cNvPr>
          <p:cNvSpPr>
            <a:spLocks noGrp="1"/>
          </p:cNvSpPr>
          <p:nvPr>
            <p:ph type="title"/>
          </p:nvPr>
        </p:nvSpPr>
        <p:spPr/>
        <p:txBody>
          <a:bodyPr/>
          <a:lstStyle/>
          <a:p>
            <a:r>
              <a:rPr lang="en-GB" dirty="0"/>
              <a:t>Long copy cont.</a:t>
            </a:r>
          </a:p>
        </p:txBody>
      </p:sp>
      <p:sp>
        <p:nvSpPr>
          <p:cNvPr id="3" name="Content Placeholder 2">
            <a:extLst>
              <a:ext uri="{FF2B5EF4-FFF2-40B4-BE49-F238E27FC236}">
                <a16:creationId xmlns:a16="http://schemas.microsoft.com/office/drawing/2014/main" id="{E09D2775-5CFB-BA44-9DBA-933F7C285FCA}"/>
              </a:ext>
            </a:extLst>
          </p:cNvPr>
          <p:cNvSpPr>
            <a:spLocks noGrp="1"/>
          </p:cNvSpPr>
          <p:nvPr>
            <p:ph idx="1"/>
          </p:nvPr>
        </p:nvSpPr>
        <p:spPr>
          <a:xfrm>
            <a:off x="720000" y="1800000"/>
            <a:ext cx="9957600" cy="3960000"/>
          </a:xfrm>
        </p:spPr>
        <p:txBody>
          <a:bodyPr/>
          <a:lstStyle/>
          <a:p>
            <a:pPr marL="0" indent="0">
              <a:lnSpc>
                <a:spcPct val="110000"/>
              </a:lnSpc>
              <a:spcBef>
                <a:spcPts val="0"/>
              </a:spcBef>
              <a:buNone/>
            </a:pPr>
            <a:r>
              <a:rPr lang="en-GB" sz="1400" b="0" dirty="0">
                <a:solidFill>
                  <a:schemeClr val="tx1"/>
                </a:solidFill>
              </a:rPr>
              <a:t>To help prevent the number of fatalities and injuries amongst tradespeople, ENA has launched a new emotive safety film, urging those working in construction to ‘Think Before You Dig’. The thought-provoking film showcases the dangers of working near underground electricity cables, following the story of a construction worker and the devastating emotional and physical impact an accident can have.</a:t>
            </a:r>
          </a:p>
          <a:p>
            <a:pPr marL="0" indent="0">
              <a:lnSpc>
                <a:spcPct val="110000"/>
              </a:lnSpc>
              <a:spcBef>
                <a:spcPts val="0"/>
              </a:spcBef>
              <a:buNone/>
            </a:pPr>
            <a:endParaRPr lang="en-GB" sz="1400" b="0" dirty="0">
              <a:solidFill>
                <a:schemeClr val="tx1"/>
              </a:solidFill>
            </a:endParaRPr>
          </a:p>
          <a:p>
            <a:pPr marL="0" indent="0">
              <a:lnSpc>
                <a:spcPct val="110000"/>
              </a:lnSpc>
              <a:spcBef>
                <a:spcPts val="0"/>
              </a:spcBef>
              <a:buNone/>
            </a:pPr>
            <a:r>
              <a:rPr lang="en-GB" sz="1400" b="0" dirty="0">
                <a:solidFill>
                  <a:schemeClr val="tx1"/>
                </a:solidFill>
              </a:rPr>
              <a:t>To view the film please visit the Energy Networks Association website at </a:t>
            </a:r>
            <a:r>
              <a:rPr lang="en-GB" sz="1400" b="0" dirty="0">
                <a:solidFill>
                  <a:schemeClr val="tx1"/>
                </a:solidFill>
                <a:hlinkClick r:id="rId2">
                  <a:extLst>
                    <a:ext uri="{A12FA001-AC4F-418D-AE19-62706E023703}">
                      <ahyp:hlinkClr xmlns:ahyp="http://schemas.microsoft.com/office/drawing/2018/hyperlinkcolor" val="tx"/>
                    </a:ext>
                  </a:extLst>
                </a:hlinkClick>
              </a:rPr>
              <a:t>www.energynetworks.org/thinkbeforeyoudig</a:t>
            </a:r>
            <a:r>
              <a:rPr lang="en-GB" sz="1400" b="0" dirty="0">
                <a:solidFill>
                  <a:schemeClr val="tx1"/>
                </a:solidFill>
              </a:rPr>
              <a:t>. In addition to the short film, ENA has also released a new set of Plan, Scan, Think Before You Dig, life-saving safety guidelines targeted towards industry professionals whose work may take place near underground electricity cables:</a:t>
            </a:r>
          </a:p>
          <a:p>
            <a:pPr marL="0" indent="0">
              <a:lnSpc>
                <a:spcPct val="110000"/>
              </a:lnSpc>
              <a:spcBef>
                <a:spcPts val="0"/>
              </a:spcBef>
              <a:buNone/>
            </a:pPr>
            <a:endParaRPr lang="en-GB" sz="1400" b="0" dirty="0">
              <a:solidFill>
                <a:schemeClr val="tx1"/>
              </a:solidFill>
            </a:endParaRPr>
          </a:p>
          <a:p>
            <a:pPr marL="0" indent="0" algn="just">
              <a:lnSpc>
                <a:spcPct val="110000"/>
              </a:lnSpc>
              <a:spcBef>
                <a:spcPts val="0"/>
              </a:spcBef>
              <a:buNone/>
            </a:pPr>
            <a:r>
              <a:rPr lang="en-GB" sz="1400" dirty="0">
                <a:solidFill>
                  <a:schemeClr val="tx1"/>
                </a:solidFill>
              </a:rPr>
              <a:t>Plan</a:t>
            </a:r>
          </a:p>
          <a:p>
            <a:pPr marL="285750" indent="-285750" algn="just">
              <a:lnSpc>
                <a:spcPct val="110000"/>
              </a:lnSpc>
              <a:spcBef>
                <a:spcPts val="0"/>
              </a:spcBef>
              <a:buFont typeface="Arial" panose="020B0604020202020204" pitchFamily="34" charset="0"/>
              <a:buChar char="•"/>
            </a:pPr>
            <a:r>
              <a:rPr lang="en-GB" sz="1400" b="0" dirty="0">
                <a:solidFill>
                  <a:schemeClr val="tx1"/>
                </a:solidFill>
              </a:rPr>
              <a:t>When you are carrying out any excavations or work that involves breaking ground, plan your work carefully. Work out how you are going to locate utility equipment and avoid the risk of damaging it.</a:t>
            </a:r>
          </a:p>
          <a:p>
            <a:pPr marL="285750" indent="-285750" algn="just">
              <a:lnSpc>
                <a:spcPct val="110000"/>
              </a:lnSpc>
              <a:spcBef>
                <a:spcPts val="0"/>
              </a:spcBef>
              <a:buFont typeface="Arial" panose="020B0604020202020204" pitchFamily="34" charset="0"/>
              <a:buChar char="•"/>
            </a:pPr>
            <a:r>
              <a:rPr lang="en-GB" sz="1400" b="0" dirty="0">
                <a:solidFill>
                  <a:schemeClr val="tx1"/>
                </a:solidFill>
              </a:rPr>
              <a:t>Complete a risk assessment before starting work to identify the dangers and hazards associated with excavations.</a:t>
            </a:r>
          </a:p>
          <a:p>
            <a:pPr marL="285750" indent="-285750" algn="just">
              <a:lnSpc>
                <a:spcPct val="110000"/>
              </a:lnSpc>
              <a:spcBef>
                <a:spcPts val="0"/>
              </a:spcBef>
              <a:buFont typeface="Arial" panose="020B0604020202020204" pitchFamily="34" charset="0"/>
              <a:buChar char="•"/>
            </a:pPr>
            <a:r>
              <a:rPr lang="en-GB" sz="1400" b="0" dirty="0">
                <a:solidFill>
                  <a:schemeClr val="tx1"/>
                </a:solidFill>
              </a:rPr>
              <a:t>Request location details and plans from utility companies well in advance of work starting. Remember that these are a guide only – you are responsible for confirming the exact location of all equipment and avoiding damage.</a:t>
            </a:r>
          </a:p>
          <a:p>
            <a:pPr marL="285750" indent="-285750" algn="just">
              <a:lnSpc>
                <a:spcPct val="110000"/>
              </a:lnSpc>
              <a:spcBef>
                <a:spcPts val="0"/>
              </a:spcBef>
              <a:buFont typeface="Arial" panose="020B0604020202020204" pitchFamily="34" charset="0"/>
              <a:buChar char="•"/>
            </a:pPr>
            <a:r>
              <a:rPr lang="en-GB" sz="1400" b="0" dirty="0">
                <a:solidFill>
                  <a:schemeClr val="tx1"/>
                </a:solidFill>
              </a:rPr>
              <a:t>By using the </a:t>
            </a:r>
            <a:r>
              <a:rPr lang="en-GB" sz="1400" b="0" dirty="0" err="1">
                <a:solidFill>
                  <a:schemeClr val="tx1"/>
                </a:solidFill>
              </a:rPr>
              <a:t>LinesearchbeforeUdig</a:t>
            </a:r>
            <a:r>
              <a:rPr lang="en-GB" sz="1400" b="0" dirty="0">
                <a:solidFill>
                  <a:schemeClr val="tx1"/>
                </a:solidFill>
              </a:rPr>
              <a:t> website </a:t>
            </a:r>
            <a:r>
              <a:rPr lang="en-GB" sz="1400" b="0" dirty="0">
                <a:solidFill>
                  <a:schemeClr val="tx1"/>
                </a:solidFill>
                <a:hlinkClick r:id="rId3"/>
              </a:rPr>
              <a:t>(www.linesearchbeforeudig.co.uk)</a:t>
            </a:r>
            <a:r>
              <a:rPr lang="en-GB" sz="1400" b="0" dirty="0">
                <a:solidFill>
                  <a:schemeClr val="tx1"/>
                </a:solidFill>
              </a:rPr>
              <a:t> you will have instant access to plans for our members underground electricity equipment as well as underground equipment for other utility companies.</a:t>
            </a:r>
          </a:p>
        </p:txBody>
      </p:sp>
      <p:sp>
        <p:nvSpPr>
          <p:cNvPr id="5" name="Slide Number Placeholder 4">
            <a:extLst>
              <a:ext uri="{FF2B5EF4-FFF2-40B4-BE49-F238E27FC236}">
                <a16:creationId xmlns:a16="http://schemas.microsoft.com/office/drawing/2014/main" id="{0CFA9D3C-2222-0243-8F43-B1727B821E4A}"/>
              </a:ext>
            </a:extLst>
          </p:cNvPr>
          <p:cNvSpPr>
            <a:spLocks noGrp="1"/>
          </p:cNvSpPr>
          <p:nvPr>
            <p:ph type="sldNum" sz="quarter" idx="12"/>
          </p:nvPr>
        </p:nvSpPr>
        <p:spPr/>
        <p:txBody>
          <a:bodyPr/>
          <a:lstStyle/>
          <a:p>
            <a:fld id="{98FF217E-B86F-EA42-9607-BE163228A213}" type="slidenum">
              <a:rPr lang="en-GB"/>
              <a:pPr/>
              <a:t>10</a:t>
            </a:fld>
            <a:endParaRPr lang="en-GB"/>
          </a:p>
        </p:txBody>
      </p:sp>
    </p:spTree>
    <p:extLst>
      <p:ext uri="{BB962C8B-B14F-4D97-AF65-F5344CB8AC3E}">
        <p14:creationId xmlns:p14="http://schemas.microsoft.com/office/powerpoint/2010/main" val="3145930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809F-8161-4748-AFA8-2D9D0DF82BC3}"/>
              </a:ext>
            </a:extLst>
          </p:cNvPr>
          <p:cNvSpPr>
            <a:spLocks noGrp="1"/>
          </p:cNvSpPr>
          <p:nvPr>
            <p:ph type="title"/>
          </p:nvPr>
        </p:nvSpPr>
        <p:spPr/>
        <p:txBody>
          <a:bodyPr/>
          <a:lstStyle/>
          <a:p>
            <a:r>
              <a:rPr lang="en-GB" dirty="0"/>
              <a:t>Long copy cont.</a:t>
            </a:r>
          </a:p>
        </p:txBody>
      </p:sp>
      <p:sp>
        <p:nvSpPr>
          <p:cNvPr id="3" name="Content Placeholder 2">
            <a:extLst>
              <a:ext uri="{FF2B5EF4-FFF2-40B4-BE49-F238E27FC236}">
                <a16:creationId xmlns:a16="http://schemas.microsoft.com/office/drawing/2014/main" id="{E09D2775-5CFB-BA44-9DBA-933F7C285FCA}"/>
              </a:ext>
            </a:extLst>
          </p:cNvPr>
          <p:cNvSpPr>
            <a:spLocks noGrp="1"/>
          </p:cNvSpPr>
          <p:nvPr>
            <p:ph idx="1"/>
          </p:nvPr>
        </p:nvSpPr>
        <p:spPr>
          <a:xfrm>
            <a:off x="720000" y="1800000"/>
            <a:ext cx="9957600" cy="3960000"/>
          </a:xfrm>
        </p:spPr>
        <p:txBody>
          <a:bodyPr/>
          <a:lstStyle/>
          <a:p>
            <a:pPr marL="0" indent="0" algn="just">
              <a:lnSpc>
                <a:spcPct val="110000"/>
              </a:lnSpc>
              <a:spcBef>
                <a:spcPts val="0"/>
              </a:spcBef>
              <a:buNone/>
            </a:pPr>
            <a:r>
              <a:rPr lang="en-GB" sz="1400" dirty="0">
                <a:solidFill>
                  <a:schemeClr val="tx1"/>
                </a:solidFill>
              </a:rPr>
              <a:t>Scan</a:t>
            </a:r>
            <a:endParaRPr lang="en-GB" sz="1400" b="0" dirty="0">
              <a:solidFill>
                <a:schemeClr val="tx1"/>
              </a:solidFill>
            </a:endParaRPr>
          </a:p>
          <a:p>
            <a:pPr marL="285750" indent="-285750" algn="just">
              <a:lnSpc>
                <a:spcPct val="110000"/>
              </a:lnSpc>
              <a:spcBef>
                <a:spcPts val="0"/>
              </a:spcBef>
              <a:buFont typeface="Arial" panose="020B0604020202020204" pitchFamily="34" charset="0"/>
              <a:buChar char="•"/>
            </a:pPr>
            <a:r>
              <a:rPr lang="en-GB" sz="1400" b="0" dirty="0">
                <a:solidFill>
                  <a:schemeClr val="tx1"/>
                </a:solidFill>
              </a:rPr>
              <a:t>Ensure everyone looks for electrical wires, cables or equipment near where they are going to work.</a:t>
            </a:r>
          </a:p>
          <a:p>
            <a:pPr marL="285750" indent="-285750" algn="just">
              <a:lnSpc>
                <a:spcPct val="110000"/>
              </a:lnSpc>
              <a:spcBef>
                <a:spcPts val="0"/>
              </a:spcBef>
              <a:buFont typeface="Arial" panose="020B0604020202020204" pitchFamily="34" charset="0"/>
              <a:buChar char="•"/>
            </a:pPr>
            <a:r>
              <a:rPr lang="en-GB" sz="1400" b="0" dirty="0">
                <a:solidFill>
                  <a:schemeClr val="tx1"/>
                </a:solidFill>
              </a:rPr>
              <a:t>Checks must be made around the job for warning signs of dangers from electricity.</a:t>
            </a:r>
          </a:p>
          <a:p>
            <a:pPr marL="285750" indent="-285750" algn="just">
              <a:lnSpc>
                <a:spcPct val="110000"/>
              </a:lnSpc>
              <a:spcBef>
                <a:spcPts val="0"/>
              </a:spcBef>
              <a:buFont typeface="Arial" panose="020B0604020202020204" pitchFamily="34" charset="0"/>
              <a:buChar char="•"/>
            </a:pPr>
            <a:r>
              <a:rPr lang="en-GB" sz="1400" b="0" dirty="0">
                <a:solidFill>
                  <a:schemeClr val="tx1"/>
                </a:solidFill>
              </a:rPr>
              <a:t>Remember that electrical cables may be buried in walls, floors and ceilings (especially when drilling into these locations).</a:t>
            </a:r>
          </a:p>
          <a:p>
            <a:pPr marL="285750" indent="-285750" algn="just">
              <a:lnSpc>
                <a:spcPct val="110000"/>
              </a:lnSpc>
              <a:spcBef>
                <a:spcPts val="0"/>
              </a:spcBef>
              <a:buFont typeface="Arial" panose="020B0604020202020204" pitchFamily="34" charset="0"/>
              <a:buChar char="•"/>
            </a:pPr>
            <a:r>
              <a:rPr lang="en-GB" sz="1400" b="0" dirty="0">
                <a:solidFill>
                  <a:schemeClr val="tx1"/>
                </a:solidFill>
              </a:rPr>
              <a:t>Find out where the main fuse box or consumer unit is located and how to switch off the electricity in the event of an emergency.</a:t>
            </a:r>
          </a:p>
          <a:p>
            <a:pPr marL="285750" indent="-285750" algn="just">
              <a:lnSpc>
                <a:spcPct val="110000"/>
              </a:lnSpc>
              <a:spcBef>
                <a:spcPts val="0"/>
              </a:spcBef>
              <a:buFont typeface="Arial" panose="020B0604020202020204" pitchFamily="34" charset="0"/>
              <a:buChar char="•"/>
            </a:pPr>
            <a:endParaRPr lang="en-GB" sz="1400" b="0" dirty="0">
              <a:solidFill>
                <a:schemeClr val="tx1"/>
              </a:solidFill>
            </a:endParaRPr>
          </a:p>
          <a:p>
            <a:pPr algn="just">
              <a:lnSpc>
                <a:spcPct val="110000"/>
              </a:lnSpc>
              <a:spcBef>
                <a:spcPts val="0"/>
              </a:spcBef>
            </a:pPr>
            <a:r>
              <a:rPr lang="en-GB" sz="1400" dirty="0">
                <a:solidFill>
                  <a:schemeClr val="tx1"/>
                </a:solidFill>
              </a:rPr>
              <a:t>Think before you dig</a:t>
            </a:r>
          </a:p>
          <a:p>
            <a:pPr marL="285750" indent="-285750" algn="just">
              <a:lnSpc>
                <a:spcPct val="110000"/>
              </a:lnSpc>
              <a:spcBef>
                <a:spcPts val="0"/>
              </a:spcBef>
              <a:buFont typeface="Arial" panose="020B0604020202020204" pitchFamily="34" charset="0"/>
              <a:buChar char="•"/>
            </a:pPr>
            <a:r>
              <a:rPr lang="en-GB" sz="1400" b="0" dirty="0">
                <a:solidFill>
                  <a:schemeClr val="tx1"/>
                </a:solidFill>
              </a:rPr>
              <a:t>Do not move or tamper with electricity supply cables or any electricity network equipment.</a:t>
            </a:r>
          </a:p>
          <a:p>
            <a:pPr marL="285750" indent="-285750" algn="just">
              <a:lnSpc>
                <a:spcPct val="110000"/>
              </a:lnSpc>
              <a:spcBef>
                <a:spcPts val="0"/>
              </a:spcBef>
              <a:buFont typeface="Arial" panose="020B0604020202020204" pitchFamily="34" charset="0"/>
              <a:buChar char="•"/>
            </a:pPr>
            <a:r>
              <a:rPr lang="en-GB" sz="1400" b="0" dirty="0">
                <a:solidFill>
                  <a:schemeClr val="tx1"/>
                </a:solidFill>
              </a:rPr>
              <a:t>Always assume, that underground cables are live even when damaged.</a:t>
            </a:r>
          </a:p>
          <a:p>
            <a:pPr marL="285750" indent="-285750" algn="just">
              <a:lnSpc>
                <a:spcPct val="110000"/>
              </a:lnSpc>
              <a:spcBef>
                <a:spcPts val="0"/>
              </a:spcBef>
              <a:buFont typeface="Arial" panose="020B0604020202020204" pitchFamily="34" charset="0"/>
              <a:buChar char="•"/>
            </a:pPr>
            <a:r>
              <a:rPr lang="en-GB" sz="1400" b="0" dirty="0">
                <a:solidFill>
                  <a:schemeClr val="tx1"/>
                </a:solidFill>
              </a:rPr>
              <a:t>Always operate power tools with caution.</a:t>
            </a:r>
          </a:p>
          <a:p>
            <a:pPr marL="285750" indent="-285750" algn="just">
              <a:lnSpc>
                <a:spcPct val="110000"/>
              </a:lnSpc>
              <a:spcBef>
                <a:spcPts val="0"/>
              </a:spcBef>
              <a:buFont typeface="Arial" panose="020B0604020202020204" pitchFamily="34" charset="0"/>
              <a:buChar char="•"/>
            </a:pPr>
            <a:r>
              <a:rPr lang="en-GB" sz="1400" b="0" dirty="0">
                <a:solidFill>
                  <a:schemeClr val="tx1"/>
                </a:solidFill>
              </a:rPr>
              <a:t>Dig by hand with caution where you expect underground electricity cables to be laid and look out for marker tape or tiles.</a:t>
            </a:r>
          </a:p>
          <a:p>
            <a:pPr marL="285750" indent="-285750" algn="just">
              <a:lnSpc>
                <a:spcPct val="110000"/>
              </a:lnSpc>
              <a:spcBef>
                <a:spcPts val="0"/>
              </a:spcBef>
              <a:buFont typeface="Arial" panose="020B0604020202020204" pitchFamily="34" charset="0"/>
              <a:buChar char="•"/>
            </a:pPr>
            <a:endParaRPr lang="en-GB" sz="1400" b="0" dirty="0">
              <a:solidFill>
                <a:schemeClr val="tx1"/>
              </a:solidFill>
            </a:endParaRPr>
          </a:p>
          <a:p>
            <a:pPr>
              <a:lnSpc>
                <a:spcPct val="110000"/>
              </a:lnSpc>
              <a:spcBef>
                <a:spcPts val="0"/>
              </a:spcBef>
            </a:pPr>
            <a:r>
              <a:rPr lang="en-GB" sz="1400" b="0" dirty="0">
                <a:solidFill>
                  <a:schemeClr val="tx1"/>
                </a:solidFill>
              </a:rPr>
              <a:t>If you are planning to do some digging over the coming months, stay safe and plan ahead by following Energy Network Association’s ‘Plan, Scan, Think Before You Dig’ guidance. If in doubt, contact your local electricity distribution network operator before you start work or call 105 for emergencies. For more information on underground power lines and how to work safely near them, please visit the Energy Networks Association website at </a:t>
            </a:r>
            <a:r>
              <a:rPr lang="en-GB" sz="1400" b="0" dirty="0">
                <a:solidFill>
                  <a:schemeClr val="tx1"/>
                </a:solidFill>
                <a:hlinkClick r:id="rId2">
                  <a:extLst>
                    <a:ext uri="{A12FA001-AC4F-418D-AE19-62706E023703}">
                      <ahyp:hlinkClr xmlns:ahyp="http://schemas.microsoft.com/office/drawing/2018/hyperlinkcolor" val="tx"/>
                    </a:ext>
                  </a:extLst>
                </a:hlinkClick>
              </a:rPr>
              <a:t>www.energynetworks.org/thinkbeforeyoudig</a:t>
            </a:r>
            <a:r>
              <a:rPr lang="en-GB" sz="1400" b="0" dirty="0">
                <a:solidFill>
                  <a:schemeClr val="tx1"/>
                </a:solidFill>
              </a:rPr>
              <a:t>. </a:t>
            </a:r>
          </a:p>
          <a:p>
            <a:pPr marL="285750" indent="-285750" algn="just">
              <a:lnSpc>
                <a:spcPct val="110000"/>
              </a:lnSpc>
              <a:spcBef>
                <a:spcPts val="0"/>
              </a:spcBef>
              <a:buFont typeface="Arial" panose="020B0604020202020204" pitchFamily="34" charset="0"/>
              <a:buChar char="•"/>
            </a:pPr>
            <a:endParaRPr lang="en-GB" sz="1400" b="0" dirty="0">
              <a:solidFill>
                <a:schemeClr val="tx1"/>
              </a:solidFill>
            </a:endParaRPr>
          </a:p>
        </p:txBody>
      </p:sp>
      <p:sp>
        <p:nvSpPr>
          <p:cNvPr id="5" name="Slide Number Placeholder 4">
            <a:extLst>
              <a:ext uri="{FF2B5EF4-FFF2-40B4-BE49-F238E27FC236}">
                <a16:creationId xmlns:a16="http://schemas.microsoft.com/office/drawing/2014/main" id="{0CFA9D3C-2222-0243-8F43-B1727B821E4A}"/>
              </a:ext>
            </a:extLst>
          </p:cNvPr>
          <p:cNvSpPr>
            <a:spLocks noGrp="1"/>
          </p:cNvSpPr>
          <p:nvPr>
            <p:ph type="sldNum" sz="quarter" idx="12"/>
          </p:nvPr>
        </p:nvSpPr>
        <p:spPr/>
        <p:txBody>
          <a:bodyPr/>
          <a:lstStyle/>
          <a:p>
            <a:fld id="{98FF217E-B86F-EA42-9607-BE163228A213}" type="slidenum">
              <a:rPr lang="en-GB"/>
              <a:pPr/>
              <a:t>11</a:t>
            </a:fld>
            <a:endParaRPr lang="en-GB"/>
          </a:p>
        </p:txBody>
      </p:sp>
    </p:spTree>
    <p:extLst>
      <p:ext uri="{BB962C8B-B14F-4D97-AF65-F5344CB8AC3E}">
        <p14:creationId xmlns:p14="http://schemas.microsoft.com/office/powerpoint/2010/main" val="1320356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809F-8161-4748-AFA8-2D9D0DF82BC3}"/>
              </a:ext>
            </a:extLst>
          </p:cNvPr>
          <p:cNvSpPr>
            <a:spLocks noGrp="1"/>
          </p:cNvSpPr>
          <p:nvPr>
            <p:ph type="title"/>
          </p:nvPr>
        </p:nvSpPr>
        <p:spPr/>
        <p:txBody>
          <a:bodyPr/>
          <a:lstStyle/>
          <a:p>
            <a:r>
              <a:rPr lang="en-GB" dirty="0"/>
              <a:t>Short copy</a:t>
            </a:r>
          </a:p>
        </p:txBody>
      </p:sp>
      <p:sp>
        <p:nvSpPr>
          <p:cNvPr id="3" name="Content Placeholder 2">
            <a:extLst>
              <a:ext uri="{FF2B5EF4-FFF2-40B4-BE49-F238E27FC236}">
                <a16:creationId xmlns:a16="http://schemas.microsoft.com/office/drawing/2014/main" id="{E09D2775-5CFB-BA44-9DBA-933F7C285FCA}"/>
              </a:ext>
            </a:extLst>
          </p:cNvPr>
          <p:cNvSpPr>
            <a:spLocks noGrp="1"/>
          </p:cNvSpPr>
          <p:nvPr>
            <p:ph idx="1"/>
          </p:nvPr>
        </p:nvSpPr>
        <p:spPr>
          <a:xfrm>
            <a:off x="720000" y="1800000"/>
            <a:ext cx="9957600" cy="3960000"/>
          </a:xfrm>
        </p:spPr>
        <p:txBody>
          <a:bodyPr/>
          <a:lstStyle/>
          <a:p>
            <a:pPr>
              <a:spcAft>
                <a:spcPts val="600"/>
              </a:spcAft>
            </a:pPr>
            <a:r>
              <a:rPr lang="en-GB" sz="2000" b="1" i="1" dirty="0"/>
              <a:t>Think Before You Dig! </a:t>
            </a:r>
            <a:r>
              <a:rPr lang="en-GB" sz="2000" b="1" dirty="0"/>
              <a:t>to reduce underground cable incidents</a:t>
            </a:r>
            <a:endParaRPr lang="en-GB" b="0" dirty="0">
              <a:solidFill>
                <a:schemeClr val="tx1"/>
              </a:solidFill>
            </a:endParaRPr>
          </a:p>
          <a:p>
            <a:pPr marL="0" indent="0">
              <a:lnSpc>
                <a:spcPct val="110000"/>
              </a:lnSpc>
              <a:spcBef>
                <a:spcPts val="0"/>
              </a:spcBef>
              <a:buNone/>
            </a:pPr>
            <a:r>
              <a:rPr lang="en-GB" sz="1400" b="0" dirty="0">
                <a:solidFill>
                  <a:schemeClr val="tx1"/>
                </a:solidFill>
              </a:rPr>
              <a:t>Every year around 70 people* in the UK are seriously injured from striking an underground electricity cable whilst digging. Nearly half of all cases (47%) were reported on public highways, construction sites and industrial buildings making tradespeople at extreme risk of serious injury in the workplace.</a:t>
            </a:r>
          </a:p>
          <a:p>
            <a:pPr marL="0" indent="0">
              <a:lnSpc>
                <a:spcPct val="110000"/>
              </a:lnSpc>
              <a:spcBef>
                <a:spcPts val="0"/>
              </a:spcBef>
              <a:buNone/>
            </a:pPr>
            <a:endParaRPr lang="en-GB" sz="1400" b="0" dirty="0">
              <a:solidFill>
                <a:schemeClr val="tx1"/>
              </a:solidFill>
            </a:endParaRPr>
          </a:p>
          <a:p>
            <a:pPr marL="0" indent="0">
              <a:lnSpc>
                <a:spcPct val="110000"/>
              </a:lnSpc>
              <a:spcBef>
                <a:spcPts val="0"/>
              </a:spcBef>
              <a:buNone/>
            </a:pPr>
            <a:r>
              <a:rPr lang="en-GB" sz="1400" b="0" dirty="0">
                <a:solidFill>
                  <a:schemeClr val="tx1"/>
                </a:solidFill>
              </a:rPr>
              <a:t>Houses, offices, shops, factories and street furniture all have electric cables supplying them. The cables carry voltages ranging from 230 volts (domestic voltage) and over. Even domestic voltage cables can be fatal and can be buried outside homes and in driveways. The risk of danger can be considerably reduced by following some simple safety tips.</a:t>
            </a:r>
          </a:p>
          <a:p>
            <a:pPr marL="0" indent="0">
              <a:lnSpc>
                <a:spcPct val="110000"/>
              </a:lnSpc>
              <a:spcBef>
                <a:spcPts val="0"/>
              </a:spcBef>
              <a:buNone/>
            </a:pPr>
            <a:endParaRPr lang="en-GB" sz="1400" b="0" dirty="0">
              <a:solidFill>
                <a:schemeClr val="tx1"/>
              </a:solidFill>
            </a:endParaRPr>
          </a:p>
          <a:p>
            <a:pPr>
              <a:lnSpc>
                <a:spcPct val="110000"/>
              </a:lnSpc>
              <a:spcBef>
                <a:spcPts val="0"/>
              </a:spcBef>
            </a:pPr>
            <a:r>
              <a:rPr lang="en-GB" sz="1400" b="0" dirty="0">
                <a:solidFill>
                  <a:schemeClr val="tx1"/>
                </a:solidFill>
              </a:rPr>
              <a:t>ENA has released a new set of Plan, Scan, Think Before You Dig! life-saving safety guidelines targeted towards industry professionals whose work may take place near underground electricity cables:</a:t>
            </a:r>
          </a:p>
          <a:p>
            <a:pPr marL="342900" indent="-342900">
              <a:lnSpc>
                <a:spcPct val="110000"/>
              </a:lnSpc>
              <a:spcBef>
                <a:spcPts val="0"/>
              </a:spcBef>
              <a:buFont typeface="+mj-lt"/>
              <a:buAutoNum type="arabicPeriod"/>
            </a:pPr>
            <a:r>
              <a:rPr lang="en-GB" sz="1400" b="0" dirty="0">
                <a:solidFill>
                  <a:schemeClr val="tx1"/>
                </a:solidFill>
              </a:rPr>
              <a:t>Plan ahead - Always be mindful of what services lie below ground when digging or excavating. Ask utility companies for plans in advance.</a:t>
            </a:r>
          </a:p>
          <a:p>
            <a:pPr marL="342900" indent="-342900">
              <a:lnSpc>
                <a:spcPct val="110000"/>
              </a:lnSpc>
              <a:spcBef>
                <a:spcPts val="0"/>
              </a:spcBef>
              <a:buFont typeface="+mj-lt"/>
              <a:buAutoNum type="arabicPeriod"/>
            </a:pPr>
            <a:r>
              <a:rPr lang="en-GB" sz="1400" b="0" dirty="0">
                <a:solidFill>
                  <a:schemeClr val="tx1"/>
                </a:solidFill>
              </a:rPr>
              <a:t>Assess the risks - Identify the dangers and hazards associated with excavations and put controls in place to manage them.</a:t>
            </a:r>
          </a:p>
        </p:txBody>
      </p:sp>
      <p:sp>
        <p:nvSpPr>
          <p:cNvPr id="5" name="Slide Number Placeholder 4">
            <a:extLst>
              <a:ext uri="{FF2B5EF4-FFF2-40B4-BE49-F238E27FC236}">
                <a16:creationId xmlns:a16="http://schemas.microsoft.com/office/drawing/2014/main" id="{0CFA9D3C-2222-0243-8F43-B1727B821E4A}"/>
              </a:ext>
            </a:extLst>
          </p:cNvPr>
          <p:cNvSpPr>
            <a:spLocks noGrp="1"/>
          </p:cNvSpPr>
          <p:nvPr>
            <p:ph type="sldNum" sz="quarter" idx="12"/>
          </p:nvPr>
        </p:nvSpPr>
        <p:spPr/>
        <p:txBody>
          <a:bodyPr/>
          <a:lstStyle/>
          <a:p>
            <a:fld id="{98FF217E-B86F-EA42-9607-BE163228A213}" type="slidenum">
              <a:rPr lang="en-GB"/>
              <a:pPr/>
              <a:t>12</a:t>
            </a:fld>
            <a:endParaRPr lang="en-GB"/>
          </a:p>
        </p:txBody>
      </p:sp>
      <p:sp>
        <p:nvSpPr>
          <p:cNvPr id="4" name="Content Placeholder 2">
            <a:extLst>
              <a:ext uri="{FF2B5EF4-FFF2-40B4-BE49-F238E27FC236}">
                <a16:creationId xmlns:a16="http://schemas.microsoft.com/office/drawing/2014/main" id="{C3463142-7D28-483A-8FC3-2B7B9EC39786}"/>
              </a:ext>
            </a:extLst>
          </p:cNvPr>
          <p:cNvSpPr txBox="1">
            <a:spLocks/>
          </p:cNvSpPr>
          <p:nvPr/>
        </p:nvSpPr>
        <p:spPr>
          <a:xfrm>
            <a:off x="720000" y="5838289"/>
            <a:ext cx="11083554" cy="160721"/>
          </a:xfrm>
          <a:prstGeom prst="rect">
            <a:avLst/>
          </a:prstGeom>
        </p:spPr>
        <p:txBody>
          <a:bodyPr vert="horz" lIns="0" tIns="0" rIns="0" bIns="0" numCol="1" spcCol="180000" rtlCol="0">
            <a:noAutofit/>
          </a:bodyPr>
          <a:lstStyle>
            <a:lvl1pPr marL="0" indent="0" algn="l" defTabSz="914400" rtl="0" eaLnBrk="1" latinLnBrk="0" hangingPunct="1">
              <a:lnSpc>
                <a:spcPct val="110000"/>
              </a:lnSpc>
              <a:spcBef>
                <a:spcPts val="200"/>
              </a:spcBef>
              <a:buClr>
                <a:schemeClr val="accent2"/>
              </a:buClr>
              <a:buFont typeface="Arial" panose="020B0604020202020204" pitchFamily="34" charset="0"/>
              <a:buNone/>
              <a:defRPr sz="1400" b="1" kern="1200">
                <a:solidFill>
                  <a:schemeClr val="tx2"/>
                </a:solidFill>
                <a:latin typeface="+mn-lt"/>
                <a:ea typeface="+mn-ea"/>
                <a:cs typeface="+mn-cs"/>
              </a:defRPr>
            </a:lvl1pPr>
            <a:lvl2pPr marL="7938" indent="0" algn="l" defTabSz="914400" rtl="0" eaLnBrk="1" latinLnBrk="0" hangingPunct="1">
              <a:lnSpc>
                <a:spcPct val="110000"/>
              </a:lnSpc>
              <a:spcBef>
                <a:spcPts val="200"/>
              </a:spcBef>
              <a:buClr>
                <a:schemeClr val="accent2"/>
              </a:buClr>
              <a:buFont typeface="System Font Regular"/>
              <a:buNone/>
              <a:tabLst/>
              <a:defRPr sz="1400" kern="1200">
                <a:solidFill>
                  <a:schemeClr val="tx1"/>
                </a:solidFill>
                <a:latin typeface="+mn-lt"/>
                <a:ea typeface="+mn-ea"/>
                <a:cs typeface="+mn-cs"/>
              </a:defRPr>
            </a:lvl2pPr>
            <a:lvl3pPr marL="182563" indent="-174625" algn="l" defTabSz="914400" rtl="0" eaLnBrk="1" latinLnBrk="0" hangingPunct="1">
              <a:lnSpc>
                <a:spcPct val="110000"/>
              </a:lnSpc>
              <a:spcBef>
                <a:spcPts val="200"/>
              </a:spcBef>
              <a:buClr>
                <a:schemeClr val="accent4"/>
              </a:buClr>
              <a:buFont typeface="Arial" panose="020B0604020202020204" pitchFamily="34" charset="0"/>
              <a:buChar char="•"/>
              <a:tabLst/>
              <a:defRPr sz="1400" kern="1200">
                <a:solidFill>
                  <a:schemeClr val="tx1"/>
                </a:solidFill>
                <a:latin typeface="+mn-lt"/>
                <a:ea typeface="+mn-ea"/>
                <a:cs typeface="+mn-cs"/>
              </a:defRPr>
            </a:lvl3pPr>
            <a:lvl4pPr marL="404813" indent="-176213" algn="l" defTabSz="914400" rtl="0" eaLnBrk="1" latinLnBrk="0" hangingPunct="1">
              <a:lnSpc>
                <a:spcPct val="110000"/>
              </a:lnSpc>
              <a:spcBef>
                <a:spcPts val="200"/>
              </a:spcBef>
              <a:buClr>
                <a:schemeClr val="accent4"/>
              </a:buClr>
              <a:buFont typeface="System Font Regular"/>
              <a:buChar char="–"/>
              <a:tabLst/>
              <a:defRPr sz="1400" kern="1200">
                <a:solidFill>
                  <a:schemeClr val="tx1"/>
                </a:solidFill>
                <a:latin typeface="+mn-lt"/>
                <a:ea typeface="+mn-ea"/>
                <a:cs typeface="+mn-cs"/>
              </a:defRPr>
            </a:lvl4pPr>
            <a:lvl5pPr marL="625475" indent="-174625" algn="l" defTabSz="914400" rtl="0" eaLnBrk="1" latinLnBrk="0" hangingPunct="1">
              <a:lnSpc>
                <a:spcPct val="110000"/>
              </a:lnSpc>
              <a:spcBef>
                <a:spcPts val="200"/>
              </a:spcBef>
              <a:buClr>
                <a:schemeClr val="accent4"/>
              </a:buClr>
              <a:buFont typeface="System Font Regular"/>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spcBef>
                <a:spcPts val="0"/>
              </a:spcBef>
              <a:buNone/>
            </a:pPr>
            <a:r>
              <a:rPr lang="en-GB" sz="900" dirty="0">
                <a:solidFill>
                  <a:schemeClr val="tx1"/>
                </a:solidFill>
              </a:rPr>
              <a:t>*</a:t>
            </a:r>
            <a:r>
              <a:rPr lang="en-GB" sz="900" b="0" dirty="0">
                <a:solidFill>
                  <a:schemeClr val="tx1"/>
                </a:solidFill>
              </a:rPr>
              <a:t>Data from the Health &amp; Safety Executive </a:t>
            </a:r>
          </a:p>
        </p:txBody>
      </p:sp>
    </p:spTree>
    <p:extLst>
      <p:ext uri="{BB962C8B-B14F-4D97-AF65-F5344CB8AC3E}">
        <p14:creationId xmlns:p14="http://schemas.microsoft.com/office/powerpoint/2010/main" val="3756010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809F-8161-4748-AFA8-2D9D0DF82BC3}"/>
              </a:ext>
            </a:extLst>
          </p:cNvPr>
          <p:cNvSpPr>
            <a:spLocks noGrp="1"/>
          </p:cNvSpPr>
          <p:nvPr>
            <p:ph type="title"/>
          </p:nvPr>
        </p:nvSpPr>
        <p:spPr/>
        <p:txBody>
          <a:bodyPr/>
          <a:lstStyle/>
          <a:p>
            <a:r>
              <a:rPr lang="en-GB" dirty="0"/>
              <a:t>Short copy cont.</a:t>
            </a:r>
          </a:p>
        </p:txBody>
      </p:sp>
      <p:sp>
        <p:nvSpPr>
          <p:cNvPr id="3" name="Content Placeholder 2">
            <a:extLst>
              <a:ext uri="{FF2B5EF4-FFF2-40B4-BE49-F238E27FC236}">
                <a16:creationId xmlns:a16="http://schemas.microsoft.com/office/drawing/2014/main" id="{E09D2775-5CFB-BA44-9DBA-933F7C285FCA}"/>
              </a:ext>
            </a:extLst>
          </p:cNvPr>
          <p:cNvSpPr>
            <a:spLocks noGrp="1"/>
          </p:cNvSpPr>
          <p:nvPr>
            <p:ph idx="1"/>
          </p:nvPr>
        </p:nvSpPr>
        <p:spPr>
          <a:xfrm>
            <a:off x="720000" y="1800000"/>
            <a:ext cx="9957600" cy="3960000"/>
          </a:xfrm>
        </p:spPr>
        <p:txBody>
          <a:bodyPr/>
          <a:lstStyle/>
          <a:p>
            <a:pPr marL="342900" indent="-342900">
              <a:lnSpc>
                <a:spcPct val="110000"/>
              </a:lnSpc>
              <a:spcBef>
                <a:spcPts val="0"/>
              </a:spcBef>
              <a:buFont typeface="+mj-lt"/>
              <a:buAutoNum type="arabicPeriod" startAt="3"/>
            </a:pPr>
            <a:r>
              <a:rPr lang="en-GB" sz="1400" b="0" dirty="0">
                <a:solidFill>
                  <a:schemeClr val="tx1"/>
                </a:solidFill>
              </a:rPr>
              <a:t>Scan and locate – Take care when digging, always locate underground cables before digging with the use of cable avoidance tools.</a:t>
            </a:r>
          </a:p>
          <a:p>
            <a:pPr marL="342900" indent="-342900">
              <a:lnSpc>
                <a:spcPct val="110000"/>
              </a:lnSpc>
              <a:spcBef>
                <a:spcPts val="0"/>
              </a:spcBef>
              <a:buFont typeface="+mj-lt"/>
              <a:buAutoNum type="arabicPeriod" startAt="3"/>
            </a:pPr>
            <a:r>
              <a:rPr lang="en-GB" sz="1400" b="0" dirty="0">
                <a:solidFill>
                  <a:schemeClr val="tx1"/>
                </a:solidFill>
              </a:rPr>
              <a:t>First, use your hands – Before using any electric or mechanical excavation tool, you must consider hand-digging trial holes to expose the services </a:t>
            </a:r>
          </a:p>
          <a:p>
            <a:pPr marL="342900" indent="-342900">
              <a:lnSpc>
                <a:spcPct val="110000"/>
              </a:lnSpc>
              <a:spcBef>
                <a:spcPts val="0"/>
              </a:spcBef>
              <a:buFont typeface="+mj-lt"/>
              <a:buAutoNum type="arabicPeriod" startAt="3"/>
            </a:pPr>
            <a:r>
              <a:rPr lang="en-GB" sz="1400" b="0" dirty="0">
                <a:solidFill>
                  <a:schemeClr val="tx1"/>
                </a:solidFill>
              </a:rPr>
              <a:t>Always assume, that underground cables are live even when damaged.</a:t>
            </a:r>
          </a:p>
          <a:p>
            <a:pPr marL="342900" indent="-342900">
              <a:lnSpc>
                <a:spcPct val="110000"/>
              </a:lnSpc>
              <a:spcBef>
                <a:spcPts val="0"/>
              </a:spcBef>
              <a:buFont typeface="+mj-lt"/>
              <a:buAutoNum type="arabicPeriod" startAt="3"/>
            </a:pPr>
            <a:r>
              <a:rPr lang="en-GB" sz="1400" b="0" dirty="0">
                <a:solidFill>
                  <a:schemeClr val="tx1"/>
                </a:solidFill>
              </a:rPr>
              <a:t>Know who to call - In case of an emergency dial 999 and tell them electricity is involved. Call 105 if you have a safety concern related to the electricity network or if you spot damage to underground cables and substations that could put you, or someone else, in danger.</a:t>
            </a:r>
          </a:p>
          <a:p>
            <a:pPr marL="342900" indent="-342900">
              <a:lnSpc>
                <a:spcPct val="110000"/>
              </a:lnSpc>
              <a:spcBef>
                <a:spcPts val="0"/>
              </a:spcBef>
              <a:buFont typeface="+mj-lt"/>
              <a:buAutoNum type="arabicPeriod" startAt="3"/>
            </a:pPr>
            <a:r>
              <a:rPr lang="en-GB" sz="1400" b="0" dirty="0">
                <a:solidFill>
                  <a:schemeClr val="tx1"/>
                </a:solidFill>
              </a:rPr>
              <a:t>Think Before You Dig!</a:t>
            </a:r>
          </a:p>
        </p:txBody>
      </p:sp>
      <p:sp>
        <p:nvSpPr>
          <p:cNvPr id="5" name="Slide Number Placeholder 4">
            <a:extLst>
              <a:ext uri="{FF2B5EF4-FFF2-40B4-BE49-F238E27FC236}">
                <a16:creationId xmlns:a16="http://schemas.microsoft.com/office/drawing/2014/main" id="{0CFA9D3C-2222-0243-8F43-B1727B821E4A}"/>
              </a:ext>
            </a:extLst>
          </p:cNvPr>
          <p:cNvSpPr>
            <a:spLocks noGrp="1"/>
          </p:cNvSpPr>
          <p:nvPr>
            <p:ph type="sldNum" sz="quarter" idx="12"/>
          </p:nvPr>
        </p:nvSpPr>
        <p:spPr/>
        <p:txBody>
          <a:bodyPr/>
          <a:lstStyle/>
          <a:p>
            <a:fld id="{98FF217E-B86F-EA42-9607-BE163228A213}" type="slidenum">
              <a:rPr lang="en-GB"/>
              <a:pPr/>
              <a:t>13</a:t>
            </a:fld>
            <a:endParaRPr lang="en-GB"/>
          </a:p>
        </p:txBody>
      </p:sp>
      <p:sp>
        <p:nvSpPr>
          <p:cNvPr id="4" name="Content Placeholder 2">
            <a:extLst>
              <a:ext uri="{FF2B5EF4-FFF2-40B4-BE49-F238E27FC236}">
                <a16:creationId xmlns:a16="http://schemas.microsoft.com/office/drawing/2014/main" id="{C3463142-7D28-483A-8FC3-2B7B9EC39786}"/>
              </a:ext>
            </a:extLst>
          </p:cNvPr>
          <p:cNvSpPr txBox="1">
            <a:spLocks/>
          </p:cNvSpPr>
          <p:nvPr/>
        </p:nvSpPr>
        <p:spPr>
          <a:xfrm>
            <a:off x="720000" y="5838289"/>
            <a:ext cx="11083554" cy="160721"/>
          </a:xfrm>
          <a:prstGeom prst="rect">
            <a:avLst/>
          </a:prstGeom>
        </p:spPr>
        <p:txBody>
          <a:bodyPr vert="horz" lIns="0" tIns="0" rIns="0" bIns="0" numCol="1" spcCol="180000" rtlCol="0">
            <a:noAutofit/>
          </a:bodyPr>
          <a:lstStyle>
            <a:lvl1pPr marL="0" indent="0" algn="l" defTabSz="914400" rtl="0" eaLnBrk="1" latinLnBrk="0" hangingPunct="1">
              <a:lnSpc>
                <a:spcPct val="110000"/>
              </a:lnSpc>
              <a:spcBef>
                <a:spcPts val="200"/>
              </a:spcBef>
              <a:buClr>
                <a:schemeClr val="accent2"/>
              </a:buClr>
              <a:buFont typeface="Arial" panose="020B0604020202020204" pitchFamily="34" charset="0"/>
              <a:buNone/>
              <a:defRPr sz="1400" b="1" kern="1200">
                <a:solidFill>
                  <a:schemeClr val="tx2"/>
                </a:solidFill>
                <a:latin typeface="+mn-lt"/>
                <a:ea typeface="+mn-ea"/>
                <a:cs typeface="+mn-cs"/>
              </a:defRPr>
            </a:lvl1pPr>
            <a:lvl2pPr marL="7938" indent="0" algn="l" defTabSz="914400" rtl="0" eaLnBrk="1" latinLnBrk="0" hangingPunct="1">
              <a:lnSpc>
                <a:spcPct val="110000"/>
              </a:lnSpc>
              <a:spcBef>
                <a:spcPts val="200"/>
              </a:spcBef>
              <a:buClr>
                <a:schemeClr val="accent2"/>
              </a:buClr>
              <a:buFont typeface="System Font Regular"/>
              <a:buNone/>
              <a:tabLst/>
              <a:defRPr sz="1400" kern="1200">
                <a:solidFill>
                  <a:schemeClr val="tx1"/>
                </a:solidFill>
                <a:latin typeface="+mn-lt"/>
                <a:ea typeface="+mn-ea"/>
                <a:cs typeface="+mn-cs"/>
              </a:defRPr>
            </a:lvl2pPr>
            <a:lvl3pPr marL="182563" indent="-174625" algn="l" defTabSz="914400" rtl="0" eaLnBrk="1" latinLnBrk="0" hangingPunct="1">
              <a:lnSpc>
                <a:spcPct val="110000"/>
              </a:lnSpc>
              <a:spcBef>
                <a:spcPts val="200"/>
              </a:spcBef>
              <a:buClr>
                <a:schemeClr val="accent4"/>
              </a:buClr>
              <a:buFont typeface="Arial" panose="020B0604020202020204" pitchFamily="34" charset="0"/>
              <a:buChar char="•"/>
              <a:tabLst/>
              <a:defRPr sz="1400" kern="1200">
                <a:solidFill>
                  <a:schemeClr val="tx1"/>
                </a:solidFill>
                <a:latin typeface="+mn-lt"/>
                <a:ea typeface="+mn-ea"/>
                <a:cs typeface="+mn-cs"/>
              </a:defRPr>
            </a:lvl3pPr>
            <a:lvl4pPr marL="404813" indent="-176213" algn="l" defTabSz="914400" rtl="0" eaLnBrk="1" latinLnBrk="0" hangingPunct="1">
              <a:lnSpc>
                <a:spcPct val="110000"/>
              </a:lnSpc>
              <a:spcBef>
                <a:spcPts val="200"/>
              </a:spcBef>
              <a:buClr>
                <a:schemeClr val="accent4"/>
              </a:buClr>
              <a:buFont typeface="System Font Regular"/>
              <a:buChar char="–"/>
              <a:tabLst/>
              <a:defRPr sz="1400" kern="1200">
                <a:solidFill>
                  <a:schemeClr val="tx1"/>
                </a:solidFill>
                <a:latin typeface="+mn-lt"/>
                <a:ea typeface="+mn-ea"/>
                <a:cs typeface="+mn-cs"/>
              </a:defRPr>
            </a:lvl4pPr>
            <a:lvl5pPr marL="625475" indent="-174625" algn="l" defTabSz="914400" rtl="0" eaLnBrk="1" latinLnBrk="0" hangingPunct="1">
              <a:lnSpc>
                <a:spcPct val="110000"/>
              </a:lnSpc>
              <a:spcBef>
                <a:spcPts val="200"/>
              </a:spcBef>
              <a:buClr>
                <a:schemeClr val="accent4"/>
              </a:buClr>
              <a:buFont typeface="System Font Regular"/>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spcBef>
                <a:spcPts val="0"/>
              </a:spcBef>
              <a:buNone/>
            </a:pPr>
            <a:r>
              <a:rPr lang="en-GB" sz="900" dirty="0">
                <a:solidFill>
                  <a:schemeClr val="tx1"/>
                </a:solidFill>
              </a:rPr>
              <a:t>*</a:t>
            </a:r>
            <a:r>
              <a:rPr lang="en-GB" sz="900" b="0" dirty="0">
                <a:solidFill>
                  <a:schemeClr val="tx1"/>
                </a:solidFill>
              </a:rPr>
              <a:t>Data from the Health &amp; Safety Executive </a:t>
            </a:r>
          </a:p>
        </p:txBody>
      </p:sp>
    </p:spTree>
    <p:extLst>
      <p:ext uri="{BB962C8B-B14F-4D97-AF65-F5344CB8AC3E}">
        <p14:creationId xmlns:p14="http://schemas.microsoft.com/office/powerpoint/2010/main" val="4139792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205D0-5B81-E54C-BC9C-1A5C8306C6EA}"/>
              </a:ext>
            </a:extLst>
          </p:cNvPr>
          <p:cNvSpPr>
            <a:spLocks noGrp="1"/>
          </p:cNvSpPr>
          <p:nvPr>
            <p:ph type="ctrTitle"/>
          </p:nvPr>
        </p:nvSpPr>
        <p:spPr/>
        <p:txBody>
          <a:bodyPr/>
          <a:lstStyle/>
          <a:p>
            <a:r>
              <a:rPr lang="en-GB" dirty="0"/>
              <a:t>Film</a:t>
            </a:r>
          </a:p>
        </p:txBody>
      </p:sp>
      <p:sp>
        <p:nvSpPr>
          <p:cNvPr id="3" name="Subtitle 2">
            <a:extLst>
              <a:ext uri="{FF2B5EF4-FFF2-40B4-BE49-F238E27FC236}">
                <a16:creationId xmlns:a16="http://schemas.microsoft.com/office/drawing/2014/main" id="{43E9C02A-984B-4548-A0E0-6C6B462DEAEC}"/>
              </a:ext>
            </a:extLst>
          </p:cNvPr>
          <p:cNvSpPr>
            <a:spLocks noGrp="1"/>
          </p:cNvSpPr>
          <p:nvPr>
            <p:ph type="subTitle" idx="1"/>
          </p:nvPr>
        </p:nvSpPr>
        <p:spPr>
          <a:xfrm>
            <a:off x="720000" y="3510406"/>
            <a:ext cx="9957600" cy="962305"/>
          </a:xfrm>
        </p:spPr>
        <p:txBody>
          <a:bodyPr>
            <a:noAutofit/>
          </a:bodyPr>
          <a:lstStyle/>
          <a:p>
            <a:pPr marL="0" indent="0">
              <a:lnSpc>
                <a:spcPts val="2200"/>
              </a:lnSpc>
              <a:spcBef>
                <a:spcPts val="0"/>
              </a:spcBef>
              <a:buNone/>
            </a:pPr>
            <a:r>
              <a:rPr lang="en-GB" sz="2000" b="0" dirty="0"/>
              <a:t>ENA has created a thought-provoking film that can be viewed on the campaign page </a:t>
            </a:r>
            <a:r>
              <a:rPr lang="en-GB" sz="2000" b="0" dirty="0">
                <a:hlinkClick r:id="rId2">
                  <a:extLst>
                    <a:ext uri="{A12FA001-AC4F-418D-AE19-62706E023703}">
                      <ahyp:hlinkClr xmlns:ahyp="http://schemas.microsoft.com/office/drawing/2018/hyperlinkcolor" val="tx"/>
                    </a:ext>
                  </a:extLst>
                </a:hlinkClick>
              </a:rPr>
              <a:t>www.energynetworks.org/thinkbeforeyoudig</a:t>
            </a:r>
            <a:r>
              <a:rPr lang="en-GB" sz="2000" dirty="0"/>
              <a:t>.</a:t>
            </a:r>
          </a:p>
          <a:p>
            <a:pPr marL="0" indent="0">
              <a:lnSpc>
                <a:spcPts val="2200"/>
              </a:lnSpc>
              <a:spcBef>
                <a:spcPts val="0"/>
              </a:spcBef>
              <a:buNone/>
            </a:pPr>
            <a:endParaRPr lang="en-GB" sz="2000" b="0" dirty="0"/>
          </a:p>
          <a:p>
            <a:pPr marL="0" indent="0">
              <a:lnSpc>
                <a:spcPts val="2200"/>
              </a:lnSpc>
              <a:spcBef>
                <a:spcPts val="0"/>
              </a:spcBef>
              <a:buNone/>
            </a:pPr>
            <a:r>
              <a:rPr lang="en-GB" sz="2000" b="0" dirty="0"/>
              <a:t>The film is available to share via ENA’s Vimeo channel </a:t>
            </a:r>
            <a:r>
              <a:rPr lang="en-GB" sz="2000" b="0" dirty="0">
                <a:hlinkClick r:id="rId3">
                  <a:extLst>
                    <a:ext uri="{A12FA001-AC4F-418D-AE19-62706E023703}">
                      <ahyp:hlinkClr xmlns:ahyp="http://schemas.microsoft.com/office/drawing/2018/hyperlinkcolor" val="tx"/>
                    </a:ext>
                  </a:extLst>
                </a:hlinkClick>
              </a:rPr>
              <a:t>vimeo.com/472990801</a:t>
            </a:r>
            <a:endParaRPr lang="en-GB" sz="2000" b="0" dirty="0"/>
          </a:p>
          <a:p>
            <a:pPr marL="0" indent="0">
              <a:lnSpc>
                <a:spcPts val="2200"/>
              </a:lnSpc>
              <a:spcBef>
                <a:spcPts val="0"/>
              </a:spcBef>
              <a:buNone/>
            </a:pPr>
            <a:endParaRPr lang="en-GB" sz="2000" b="0" dirty="0"/>
          </a:p>
          <a:p>
            <a:pPr marL="0" indent="0">
              <a:lnSpc>
                <a:spcPts val="2200"/>
              </a:lnSpc>
              <a:spcBef>
                <a:spcPts val="0"/>
              </a:spcBef>
              <a:buNone/>
            </a:pPr>
            <a:r>
              <a:rPr lang="en-GB" sz="2000" b="0" dirty="0"/>
              <a:t>Stills from the video available on request.</a:t>
            </a:r>
          </a:p>
        </p:txBody>
      </p:sp>
      <p:sp>
        <p:nvSpPr>
          <p:cNvPr id="4" name="Slide Number Placeholder 3">
            <a:extLst>
              <a:ext uri="{FF2B5EF4-FFF2-40B4-BE49-F238E27FC236}">
                <a16:creationId xmlns:a16="http://schemas.microsoft.com/office/drawing/2014/main" id="{09776A9A-448E-8A4C-8353-C962B42D7E05}"/>
              </a:ext>
            </a:extLst>
          </p:cNvPr>
          <p:cNvSpPr>
            <a:spLocks noGrp="1"/>
          </p:cNvSpPr>
          <p:nvPr>
            <p:ph type="sldNum" sz="quarter" idx="12"/>
          </p:nvPr>
        </p:nvSpPr>
        <p:spPr/>
        <p:txBody>
          <a:bodyPr/>
          <a:lstStyle/>
          <a:p>
            <a:fld id="{98FF217E-B86F-EA42-9607-BE163228A213}" type="slidenum">
              <a:rPr lang="en-GB"/>
              <a:t>14</a:t>
            </a:fld>
            <a:endParaRPr lang="en-GB"/>
          </a:p>
        </p:txBody>
      </p:sp>
    </p:spTree>
    <p:extLst>
      <p:ext uri="{BB962C8B-B14F-4D97-AF65-F5344CB8AC3E}">
        <p14:creationId xmlns:p14="http://schemas.microsoft.com/office/powerpoint/2010/main" val="414368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0B5AC-BDA0-4AE1-ACE5-0D1502BB9D82}"/>
              </a:ext>
            </a:extLst>
          </p:cNvPr>
          <p:cNvSpPr>
            <a:spLocks noGrp="1"/>
          </p:cNvSpPr>
          <p:nvPr>
            <p:ph type="title"/>
          </p:nvPr>
        </p:nvSpPr>
        <p:spPr/>
        <p:txBody>
          <a:bodyPr/>
          <a:lstStyle/>
          <a:p>
            <a:r>
              <a:rPr lang="en-GB" dirty="0"/>
              <a:t>Film</a:t>
            </a:r>
          </a:p>
        </p:txBody>
      </p:sp>
      <p:pic>
        <p:nvPicPr>
          <p:cNvPr id="5" name="Online Media 4" title="Think Before You Dig! campaign">
            <a:hlinkClick r:id="" action="ppaction://media"/>
            <a:extLst>
              <a:ext uri="{FF2B5EF4-FFF2-40B4-BE49-F238E27FC236}">
                <a16:creationId xmlns:a16="http://schemas.microsoft.com/office/drawing/2014/main" id="{334B77A8-F6A9-4A0E-A3A4-C0F579692BC5}"/>
              </a:ext>
            </a:extLst>
          </p:cNvPr>
          <p:cNvPicPr>
            <a:picLocks noGrp="1" noRot="1" noChangeAspect="1"/>
          </p:cNvPicPr>
          <p:nvPr>
            <p:ph idx="1"/>
            <a:videoFile r:link="rId1"/>
          </p:nvPr>
        </p:nvPicPr>
        <p:blipFill>
          <a:blip r:embed="rId3"/>
          <a:stretch>
            <a:fillRect/>
          </a:stretch>
        </p:blipFill>
        <p:spPr>
          <a:xfrm>
            <a:off x="2747963" y="1800225"/>
            <a:ext cx="7027862" cy="3959225"/>
          </a:xfrm>
          <a:prstGeom prst="rect">
            <a:avLst/>
          </a:prstGeom>
        </p:spPr>
      </p:pic>
      <p:sp>
        <p:nvSpPr>
          <p:cNvPr id="4" name="Slide Number Placeholder 3">
            <a:extLst>
              <a:ext uri="{FF2B5EF4-FFF2-40B4-BE49-F238E27FC236}">
                <a16:creationId xmlns:a16="http://schemas.microsoft.com/office/drawing/2014/main" id="{F78474D0-0E31-4408-A100-831E1E37E6EE}"/>
              </a:ext>
            </a:extLst>
          </p:cNvPr>
          <p:cNvSpPr>
            <a:spLocks noGrp="1"/>
          </p:cNvSpPr>
          <p:nvPr>
            <p:ph type="sldNum" sz="quarter" idx="12"/>
          </p:nvPr>
        </p:nvSpPr>
        <p:spPr/>
        <p:txBody>
          <a:bodyPr/>
          <a:lstStyle/>
          <a:p>
            <a:fld id="{98FF217E-B86F-EA42-9607-BE163228A213}" type="slidenum">
              <a:rPr lang="en-GB" smtClean="0"/>
              <a:pPr/>
              <a:t>15</a:t>
            </a:fld>
            <a:endParaRPr lang="en-GB"/>
          </a:p>
        </p:txBody>
      </p:sp>
    </p:spTree>
    <p:extLst>
      <p:ext uri="{BB962C8B-B14F-4D97-AF65-F5344CB8AC3E}">
        <p14:creationId xmlns:p14="http://schemas.microsoft.com/office/powerpoint/2010/main" val="13001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1">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erson standing in front of a building&#10;&#10;Description automatically generated">
            <a:extLst>
              <a:ext uri="{FF2B5EF4-FFF2-40B4-BE49-F238E27FC236}">
                <a16:creationId xmlns:a16="http://schemas.microsoft.com/office/drawing/2014/main" id="{A7F3F451-69EE-49B9-ADF3-0ADB1AF87FF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
          <a:stretch/>
        </p:blipFill>
        <p:spPr>
          <a:xfrm>
            <a:off x="20" y="10"/>
            <a:ext cx="7215381" cy="2969294"/>
          </a:xfrm>
          <a:custGeom>
            <a:avLst/>
            <a:gdLst/>
            <a:ahLst/>
            <a:cxnLst/>
            <a:rect l="l" t="t" r="r" b="b"/>
            <a:pathLst>
              <a:path w="7215401" h="2969304">
                <a:moveTo>
                  <a:pt x="0" y="0"/>
                </a:moveTo>
                <a:lnTo>
                  <a:pt x="677334" y="0"/>
                </a:lnTo>
                <a:lnTo>
                  <a:pt x="1168036" y="0"/>
                </a:lnTo>
                <a:lnTo>
                  <a:pt x="1205499" y="0"/>
                </a:lnTo>
                <a:lnTo>
                  <a:pt x="1647632" y="0"/>
                </a:lnTo>
                <a:lnTo>
                  <a:pt x="7215401" y="0"/>
                </a:lnTo>
                <a:lnTo>
                  <a:pt x="5840224" y="2969304"/>
                </a:lnTo>
                <a:lnTo>
                  <a:pt x="0" y="2969304"/>
                </a:lnTo>
                <a:close/>
              </a:path>
            </a:pathLst>
          </a:custGeom>
        </p:spPr>
      </p:pic>
      <p:pic>
        <p:nvPicPr>
          <p:cNvPr id="4" name="Picture 3" descr="A person standing in front of a car&#10;&#10;Description automatically generated">
            <a:extLst>
              <a:ext uri="{FF2B5EF4-FFF2-40B4-BE49-F238E27FC236}">
                <a16:creationId xmlns:a16="http://schemas.microsoft.com/office/drawing/2014/main" id="{D2D8A080-36A6-4DD6-9980-6DE9BA8026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10" name="Picture 9" descr="A person that is standing in the street&#10;&#10;Description automatically generated">
            <a:extLst>
              <a:ext uri="{FF2B5EF4-FFF2-40B4-BE49-F238E27FC236}">
                <a16:creationId xmlns:a16="http://schemas.microsoft.com/office/drawing/2014/main" id="{BC38D573-C8CF-4FBA-9C63-2DE4055739CC}"/>
              </a:ext>
            </a:extLst>
          </p:cNvPr>
          <p:cNvPicPr>
            <a:picLocks noChangeAspect="1"/>
          </p:cNvPicPr>
          <p:nvPr/>
        </p:nvPicPr>
        <p:blipFill rotWithShape="1">
          <a:blip r:embed="rId4">
            <a:extLst>
              <a:ext uri="{28A0092B-C50C-407E-A947-70E740481C1C}">
                <a14:useLocalDpi xmlns:a14="http://schemas.microsoft.com/office/drawing/2010/main" val="0"/>
              </a:ext>
            </a:extLst>
          </a:blip>
          <a:srcRect t="19484" b="14596"/>
          <a:stretch/>
        </p:blipFill>
        <p:spPr>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8" name="Picture 7" descr="A person standing in front of a car&#10;&#10;Description automatically generated">
            <a:extLst>
              <a:ext uri="{FF2B5EF4-FFF2-40B4-BE49-F238E27FC236}">
                <a16:creationId xmlns:a16="http://schemas.microsoft.com/office/drawing/2014/main" id="{6DA5D635-F089-49A9-986C-6C0097055BCF}"/>
              </a:ext>
            </a:extLst>
          </p:cNvPr>
          <p:cNvPicPr>
            <a:picLocks noChangeAspect="1"/>
          </p:cNvPicPr>
          <p:nvPr/>
        </p:nvPicPr>
        <p:blipFill rotWithShape="1">
          <a:blip r:embed="rId5">
            <a:extLst>
              <a:ext uri="{28A0092B-C50C-407E-A947-70E740481C1C}">
                <a14:useLocalDpi xmlns:a14="http://schemas.microsoft.com/office/drawing/2010/main" val="0"/>
              </a:ext>
            </a:extLst>
          </a:blip>
          <a:srcRect l="11893" t="1827" r="-6477" b="-1830"/>
          <a:stretch/>
        </p:blipFill>
        <p:spPr>
          <a:xfrm>
            <a:off x="1" y="3106464"/>
            <a:ext cx="6209553" cy="3751536"/>
          </a:xfrm>
          <a:custGeom>
            <a:avLst/>
            <a:gdLst/>
            <a:ahLst/>
            <a:cxnLst/>
            <a:rect l="l" t="t" r="r" b="b"/>
            <a:pathLst>
              <a:path w="6209553" h="3751536">
                <a:moveTo>
                  <a:pt x="0" y="0"/>
                </a:moveTo>
                <a:lnTo>
                  <a:pt x="5776701" y="0"/>
                </a:lnTo>
                <a:lnTo>
                  <a:pt x="4041567" y="3746529"/>
                </a:lnTo>
                <a:lnTo>
                  <a:pt x="6209553" y="3746529"/>
                </a:lnTo>
                <a:lnTo>
                  <a:pt x="6209553" y="3746530"/>
                </a:lnTo>
                <a:lnTo>
                  <a:pt x="1647632" y="3746530"/>
                </a:lnTo>
                <a:lnTo>
                  <a:pt x="1647632" y="3751536"/>
                </a:lnTo>
                <a:lnTo>
                  <a:pt x="0" y="3751536"/>
                </a:lnTo>
                <a:close/>
              </a:path>
            </a:pathLst>
          </a:custGeom>
        </p:spPr>
      </p:pic>
    </p:spTree>
    <p:extLst>
      <p:ext uri="{BB962C8B-B14F-4D97-AF65-F5344CB8AC3E}">
        <p14:creationId xmlns:p14="http://schemas.microsoft.com/office/powerpoint/2010/main" val="3088132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205D0-5B81-E54C-BC9C-1A5C8306C6EA}"/>
              </a:ext>
            </a:extLst>
          </p:cNvPr>
          <p:cNvSpPr>
            <a:spLocks noGrp="1"/>
          </p:cNvSpPr>
          <p:nvPr>
            <p:ph type="ctrTitle"/>
          </p:nvPr>
        </p:nvSpPr>
        <p:spPr/>
        <p:txBody>
          <a:bodyPr/>
          <a:lstStyle/>
          <a:p>
            <a:r>
              <a:rPr lang="en-GB" dirty="0"/>
              <a:t>Quotes from the Energy Networks Association</a:t>
            </a:r>
          </a:p>
        </p:txBody>
      </p:sp>
      <p:sp>
        <p:nvSpPr>
          <p:cNvPr id="3" name="Subtitle 2">
            <a:extLst>
              <a:ext uri="{FF2B5EF4-FFF2-40B4-BE49-F238E27FC236}">
                <a16:creationId xmlns:a16="http://schemas.microsoft.com/office/drawing/2014/main" id="{43E9C02A-984B-4548-A0E0-6C6B462DEAEC}"/>
              </a:ext>
            </a:extLst>
          </p:cNvPr>
          <p:cNvSpPr>
            <a:spLocks noGrp="1"/>
          </p:cNvSpPr>
          <p:nvPr>
            <p:ph type="subTitle" idx="1"/>
          </p:nvPr>
        </p:nvSpPr>
        <p:spPr>
          <a:xfrm>
            <a:off x="720000" y="3510406"/>
            <a:ext cx="9957600" cy="962305"/>
          </a:xfrm>
        </p:spPr>
        <p:txBody>
          <a:bodyPr>
            <a:noAutofit/>
          </a:bodyPr>
          <a:lstStyle/>
          <a:p>
            <a:pPr marL="0" indent="0" algn="just">
              <a:lnSpc>
                <a:spcPts val="2200"/>
              </a:lnSpc>
              <a:spcBef>
                <a:spcPts val="0"/>
              </a:spcBef>
              <a:buNone/>
            </a:pPr>
            <a:r>
              <a:rPr lang="en-GB" sz="2000" b="0" dirty="0"/>
              <a:t>The Energy Networks Association (ENA) is the organisation that represents electricity and gas network operators throughout the UK and Ireland. </a:t>
            </a:r>
          </a:p>
          <a:p>
            <a:pPr marL="0" indent="0" algn="just">
              <a:lnSpc>
                <a:spcPts val="2200"/>
              </a:lnSpc>
              <a:spcBef>
                <a:spcPts val="0"/>
              </a:spcBef>
              <a:buNone/>
            </a:pPr>
            <a:endParaRPr lang="en-GB" sz="2000" b="0" dirty="0"/>
          </a:p>
          <a:p>
            <a:pPr marL="0" indent="0" algn="just">
              <a:lnSpc>
                <a:spcPts val="2200"/>
              </a:lnSpc>
              <a:spcBef>
                <a:spcPts val="0"/>
              </a:spcBef>
              <a:buNone/>
            </a:pPr>
            <a:r>
              <a:rPr lang="en-GB" sz="2000" b="0" dirty="0"/>
              <a:t>The following quotes from the ENA have been approved for use in any communications about the </a:t>
            </a:r>
            <a:r>
              <a:rPr lang="en-GB" sz="2000" b="0" i="1" dirty="0"/>
              <a:t>Think Before You Dig! </a:t>
            </a:r>
            <a:r>
              <a:rPr lang="en-GB" sz="2000" b="0" dirty="0"/>
              <a:t>campaign.</a:t>
            </a:r>
          </a:p>
        </p:txBody>
      </p:sp>
      <p:sp>
        <p:nvSpPr>
          <p:cNvPr id="4" name="Slide Number Placeholder 3">
            <a:extLst>
              <a:ext uri="{FF2B5EF4-FFF2-40B4-BE49-F238E27FC236}">
                <a16:creationId xmlns:a16="http://schemas.microsoft.com/office/drawing/2014/main" id="{09776A9A-448E-8A4C-8353-C962B42D7E05}"/>
              </a:ext>
            </a:extLst>
          </p:cNvPr>
          <p:cNvSpPr>
            <a:spLocks noGrp="1"/>
          </p:cNvSpPr>
          <p:nvPr>
            <p:ph type="sldNum" sz="quarter" idx="12"/>
          </p:nvPr>
        </p:nvSpPr>
        <p:spPr/>
        <p:txBody>
          <a:bodyPr/>
          <a:lstStyle/>
          <a:p>
            <a:fld id="{98FF217E-B86F-EA42-9607-BE163228A213}" type="slidenum">
              <a:rPr lang="en-GB"/>
              <a:t>17</a:t>
            </a:fld>
            <a:endParaRPr lang="en-GB"/>
          </a:p>
        </p:txBody>
      </p:sp>
    </p:spTree>
    <p:extLst>
      <p:ext uri="{BB962C8B-B14F-4D97-AF65-F5344CB8AC3E}">
        <p14:creationId xmlns:p14="http://schemas.microsoft.com/office/powerpoint/2010/main" val="1453807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809F-8161-4748-AFA8-2D9D0DF82BC3}"/>
              </a:ext>
            </a:extLst>
          </p:cNvPr>
          <p:cNvSpPr>
            <a:spLocks noGrp="1"/>
          </p:cNvSpPr>
          <p:nvPr>
            <p:ph type="title"/>
          </p:nvPr>
        </p:nvSpPr>
        <p:spPr/>
        <p:txBody>
          <a:bodyPr/>
          <a:lstStyle/>
          <a:p>
            <a:r>
              <a:rPr lang="en-GB" dirty="0"/>
              <a:t>Approved ENA quotes (October 2020)</a:t>
            </a:r>
          </a:p>
        </p:txBody>
      </p:sp>
      <p:sp>
        <p:nvSpPr>
          <p:cNvPr id="3" name="Content Placeholder 2">
            <a:extLst>
              <a:ext uri="{FF2B5EF4-FFF2-40B4-BE49-F238E27FC236}">
                <a16:creationId xmlns:a16="http://schemas.microsoft.com/office/drawing/2014/main" id="{E09D2775-5CFB-BA44-9DBA-933F7C285FCA}"/>
              </a:ext>
            </a:extLst>
          </p:cNvPr>
          <p:cNvSpPr>
            <a:spLocks noGrp="1"/>
          </p:cNvSpPr>
          <p:nvPr>
            <p:ph idx="1"/>
          </p:nvPr>
        </p:nvSpPr>
        <p:spPr>
          <a:xfrm>
            <a:off x="720000" y="1800000"/>
            <a:ext cx="9957600" cy="3960000"/>
          </a:xfrm>
        </p:spPr>
        <p:txBody>
          <a:bodyPr/>
          <a:lstStyle/>
          <a:p>
            <a:pPr>
              <a:spcBef>
                <a:spcPts val="600"/>
              </a:spcBef>
              <a:spcAft>
                <a:spcPts val="800"/>
              </a:spcAft>
            </a:pPr>
            <a:r>
              <a:rPr lang="en-GB" b="1" kern="1400" dirty="0">
                <a:solidFill>
                  <a:schemeClr val="accent1"/>
                </a:solidFill>
                <a:ea typeface="Gill Sans MT" panose="020B0502020104020203" pitchFamily="34" charset="0"/>
                <a:cs typeface="Gill Sans MT" panose="020B0502020104020203" pitchFamily="34" charset="0"/>
              </a:rPr>
              <a:t>Quote when targeting members of the public</a:t>
            </a:r>
            <a:endParaRPr lang="en-GB" dirty="0"/>
          </a:p>
          <a:p>
            <a:pPr>
              <a:lnSpc>
                <a:spcPct val="100000"/>
              </a:lnSpc>
              <a:spcBef>
                <a:spcPts val="0"/>
              </a:spcBef>
            </a:pPr>
            <a:r>
              <a:rPr lang="en-GB" b="0" kern="1400" dirty="0">
                <a:solidFill>
                  <a:schemeClr val="tx1"/>
                </a:solidFill>
                <a:effectLst/>
                <a:ea typeface="Gill Sans MT" panose="020B0502020104020203" pitchFamily="34" charset="0"/>
                <a:cs typeface="Gill Sans MT" panose="020B0502020104020203" pitchFamily="34" charset="0"/>
              </a:rPr>
              <a:t>Peter </a:t>
            </a:r>
            <a:r>
              <a:rPr lang="en-GB" b="0" kern="1400" dirty="0" err="1">
                <a:solidFill>
                  <a:schemeClr val="tx1"/>
                </a:solidFill>
                <a:effectLst/>
                <a:ea typeface="Gill Sans MT" panose="020B0502020104020203" pitchFamily="34" charset="0"/>
                <a:cs typeface="Gill Sans MT" panose="020B0502020104020203" pitchFamily="34" charset="0"/>
              </a:rPr>
              <a:t>Vujanic</a:t>
            </a:r>
            <a:r>
              <a:rPr lang="en-GB" b="0" kern="1400" dirty="0">
                <a:solidFill>
                  <a:schemeClr val="tx1"/>
                </a:solidFill>
                <a:effectLst/>
                <a:ea typeface="Gill Sans MT" panose="020B0502020104020203" pitchFamily="34" charset="0"/>
                <a:cs typeface="Gill Sans MT" panose="020B0502020104020203" pitchFamily="34" charset="0"/>
              </a:rPr>
              <a:t>, Chair of ENAs Public Safety Committee says: “It’s great to see many people wanting to undertake serious DIY projects over the coming months but equally worrying to uncover the lack of basic knowledge needed to carry out this work safely. As we continue to spend more time at home, it’s the perfect opportunity to tackle some of those jobs you may have otherwise been putting off. However, our survey shows a worrying number of people could be at risk of endangering themselves by digging unsafely when doing DIY.</a:t>
            </a:r>
          </a:p>
          <a:p>
            <a:pPr>
              <a:lnSpc>
                <a:spcPct val="100000"/>
              </a:lnSpc>
              <a:spcBef>
                <a:spcPts val="0"/>
              </a:spcBef>
            </a:pPr>
            <a:endParaRPr lang="en-GB" b="0" kern="1400" dirty="0">
              <a:solidFill>
                <a:schemeClr val="tx1"/>
              </a:solidFill>
              <a:effectLst/>
              <a:ea typeface="Gill Sans MT" panose="020B0502020104020203" pitchFamily="34" charset="0"/>
              <a:cs typeface="Gill Sans MT" panose="020B0502020104020203" pitchFamily="34" charset="0"/>
            </a:endParaRPr>
          </a:p>
          <a:p>
            <a:pPr>
              <a:lnSpc>
                <a:spcPct val="100000"/>
              </a:lnSpc>
              <a:spcBef>
                <a:spcPts val="0"/>
              </a:spcBef>
            </a:pPr>
            <a:r>
              <a:rPr lang="en-GB" b="0" kern="1400" dirty="0">
                <a:solidFill>
                  <a:schemeClr val="tx1"/>
                </a:solidFill>
                <a:effectLst/>
                <a:ea typeface="Gill Sans MT" panose="020B0502020104020203" pitchFamily="34" charset="0"/>
                <a:cs typeface="Gill Sans MT" panose="020B0502020104020203" pitchFamily="34" charset="0"/>
              </a:rPr>
              <a:t>“Underground electricity cables often go unnoticed and unthought of, with more than half of UK homeowners having never checked for them before. However, if uncovered or struck, they can be extremely dangerous. That’s why ENA is urging people to think before they dig. You must be aware of what is underground before starting work that involves breaking ground and plan your work accordingly. Stay safe and Think Before You Dig.”</a:t>
            </a:r>
            <a:endParaRPr lang="en-GB" sz="1400" b="0" dirty="0">
              <a:solidFill>
                <a:schemeClr val="tx1"/>
              </a:solidFill>
            </a:endParaRPr>
          </a:p>
        </p:txBody>
      </p:sp>
      <p:sp>
        <p:nvSpPr>
          <p:cNvPr id="5" name="Slide Number Placeholder 4">
            <a:extLst>
              <a:ext uri="{FF2B5EF4-FFF2-40B4-BE49-F238E27FC236}">
                <a16:creationId xmlns:a16="http://schemas.microsoft.com/office/drawing/2014/main" id="{0CFA9D3C-2222-0243-8F43-B1727B821E4A}"/>
              </a:ext>
            </a:extLst>
          </p:cNvPr>
          <p:cNvSpPr>
            <a:spLocks noGrp="1"/>
          </p:cNvSpPr>
          <p:nvPr>
            <p:ph type="sldNum" sz="quarter" idx="12"/>
          </p:nvPr>
        </p:nvSpPr>
        <p:spPr/>
        <p:txBody>
          <a:bodyPr/>
          <a:lstStyle/>
          <a:p>
            <a:fld id="{98FF217E-B86F-EA42-9607-BE163228A213}" type="slidenum">
              <a:rPr lang="en-GB"/>
              <a:pPr/>
              <a:t>18</a:t>
            </a:fld>
            <a:endParaRPr lang="en-GB"/>
          </a:p>
        </p:txBody>
      </p:sp>
    </p:spTree>
    <p:extLst>
      <p:ext uri="{BB962C8B-B14F-4D97-AF65-F5344CB8AC3E}">
        <p14:creationId xmlns:p14="http://schemas.microsoft.com/office/powerpoint/2010/main" val="1769049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809F-8161-4748-AFA8-2D9D0DF82BC3}"/>
              </a:ext>
            </a:extLst>
          </p:cNvPr>
          <p:cNvSpPr>
            <a:spLocks noGrp="1"/>
          </p:cNvSpPr>
          <p:nvPr>
            <p:ph type="title"/>
          </p:nvPr>
        </p:nvSpPr>
        <p:spPr/>
        <p:txBody>
          <a:bodyPr/>
          <a:lstStyle/>
          <a:p>
            <a:r>
              <a:rPr lang="en-GB" dirty="0"/>
              <a:t>Approved ENA quotes (October 2020)</a:t>
            </a:r>
          </a:p>
        </p:txBody>
      </p:sp>
      <p:sp>
        <p:nvSpPr>
          <p:cNvPr id="3" name="Content Placeholder 2">
            <a:extLst>
              <a:ext uri="{FF2B5EF4-FFF2-40B4-BE49-F238E27FC236}">
                <a16:creationId xmlns:a16="http://schemas.microsoft.com/office/drawing/2014/main" id="{E09D2775-5CFB-BA44-9DBA-933F7C285FCA}"/>
              </a:ext>
            </a:extLst>
          </p:cNvPr>
          <p:cNvSpPr>
            <a:spLocks noGrp="1"/>
          </p:cNvSpPr>
          <p:nvPr>
            <p:ph idx="1"/>
          </p:nvPr>
        </p:nvSpPr>
        <p:spPr>
          <a:xfrm>
            <a:off x="720000" y="1800000"/>
            <a:ext cx="9957600" cy="3960000"/>
          </a:xfrm>
        </p:spPr>
        <p:txBody>
          <a:bodyPr/>
          <a:lstStyle/>
          <a:p>
            <a:pPr>
              <a:spcBef>
                <a:spcPts val="600"/>
              </a:spcBef>
              <a:spcAft>
                <a:spcPts val="800"/>
              </a:spcAft>
            </a:pPr>
            <a:r>
              <a:rPr lang="en-GB" b="1" kern="1400" dirty="0">
                <a:solidFill>
                  <a:schemeClr val="accent1"/>
                </a:solidFill>
              </a:rPr>
              <a:t>Quote when targeting industry workers</a:t>
            </a:r>
            <a:endParaRPr lang="en-GB" dirty="0">
              <a:solidFill>
                <a:schemeClr val="accent1"/>
              </a:solidFill>
            </a:endParaRPr>
          </a:p>
          <a:p>
            <a:pPr>
              <a:spcBef>
                <a:spcPts val="0"/>
              </a:spcBef>
              <a:spcAft>
                <a:spcPts val="800"/>
              </a:spcAft>
            </a:pPr>
            <a:r>
              <a:rPr lang="en-GB" b="0" kern="1400" dirty="0">
                <a:solidFill>
                  <a:schemeClr val="tx1"/>
                </a:solidFill>
              </a:rPr>
              <a:t>Peter </a:t>
            </a:r>
            <a:r>
              <a:rPr lang="en-GB" b="0" kern="1400" dirty="0" err="1">
                <a:solidFill>
                  <a:schemeClr val="tx1"/>
                </a:solidFill>
              </a:rPr>
              <a:t>Vujanic</a:t>
            </a:r>
            <a:r>
              <a:rPr lang="en-GB" b="0" kern="1400" dirty="0">
                <a:solidFill>
                  <a:schemeClr val="tx1"/>
                </a:solidFill>
              </a:rPr>
              <a:t>, Chair of ENA’s Public Safety Committee says: “It’s extremely concerning to hear that even though construction workers are one of the most-at-risk groups of injury involving underground electricity cables, more than one in four fail to check for cables before beginning work. With the proper education and support, these issues can be addressed and, ultimately, lives can be saved.</a:t>
            </a:r>
          </a:p>
          <a:p>
            <a:pPr>
              <a:spcBef>
                <a:spcPts val="0"/>
              </a:spcBef>
              <a:spcAft>
                <a:spcPts val="800"/>
              </a:spcAft>
            </a:pPr>
            <a:r>
              <a:rPr lang="en-GB" b="0" kern="1400" dirty="0">
                <a:solidFill>
                  <a:schemeClr val="tx1"/>
                </a:solidFill>
              </a:rPr>
              <a:t>“That is why we have created a new safety film, to help remind tradespeople of the dangers involved when working near underground electricity cables, urging those in construction and similar industries to Think Before You Dig.”</a:t>
            </a:r>
          </a:p>
        </p:txBody>
      </p:sp>
      <p:sp>
        <p:nvSpPr>
          <p:cNvPr id="5" name="Slide Number Placeholder 4">
            <a:extLst>
              <a:ext uri="{FF2B5EF4-FFF2-40B4-BE49-F238E27FC236}">
                <a16:creationId xmlns:a16="http://schemas.microsoft.com/office/drawing/2014/main" id="{0CFA9D3C-2222-0243-8F43-B1727B821E4A}"/>
              </a:ext>
            </a:extLst>
          </p:cNvPr>
          <p:cNvSpPr>
            <a:spLocks noGrp="1"/>
          </p:cNvSpPr>
          <p:nvPr>
            <p:ph type="sldNum" sz="quarter" idx="12"/>
          </p:nvPr>
        </p:nvSpPr>
        <p:spPr/>
        <p:txBody>
          <a:bodyPr/>
          <a:lstStyle/>
          <a:p>
            <a:fld id="{98FF217E-B86F-EA42-9607-BE163228A213}" type="slidenum">
              <a:rPr lang="en-GB"/>
              <a:pPr/>
              <a:t>19</a:t>
            </a:fld>
            <a:endParaRPr lang="en-GB"/>
          </a:p>
        </p:txBody>
      </p:sp>
    </p:spTree>
    <p:extLst>
      <p:ext uri="{BB962C8B-B14F-4D97-AF65-F5344CB8AC3E}">
        <p14:creationId xmlns:p14="http://schemas.microsoft.com/office/powerpoint/2010/main" val="1571025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809F-8161-4748-AFA8-2D9D0DF82BC3}"/>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E09D2775-5CFB-BA44-9DBA-933F7C285FCA}"/>
              </a:ext>
            </a:extLst>
          </p:cNvPr>
          <p:cNvSpPr>
            <a:spLocks noGrp="1"/>
          </p:cNvSpPr>
          <p:nvPr>
            <p:ph idx="1"/>
          </p:nvPr>
        </p:nvSpPr>
        <p:spPr>
          <a:xfrm>
            <a:off x="720000" y="1800000"/>
            <a:ext cx="9957600" cy="3960000"/>
          </a:xfrm>
        </p:spPr>
        <p:txBody>
          <a:bodyPr/>
          <a:lstStyle/>
          <a:p>
            <a:pPr marL="7937" lvl="2" indent="0">
              <a:buNone/>
            </a:pPr>
            <a:r>
              <a:rPr lang="en-GB" sz="1800" dirty="0"/>
              <a:t>Thank you for supporting the </a:t>
            </a:r>
            <a:r>
              <a:rPr lang="en-GB" sz="1800" i="1" dirty="0"/>
              <a:t>Think Before You Dig! </a:t>
            </a:r>
            <a:r>
              <a:rPr lang="en-GB" sz="1800" dirty="0"/>
              <a:t>campaign, to raise awareness of the risks of underground dangers such as electricity cables and gas pipes. Over the last five years, 354 people were seriously injured after striking underground electricity power cables. This campaign aims to encourage anyone undertaking work that involves digging to </a:t>
            </a:r>
            <a:r>
              <a:rPr lang="en-GB" sz="1800" i="1" dirty="0"/>
              <a:t>Plan, Scan, Think Before You Dig!</a:t>
            </a:r>
          </a:p>
          <a:p>
            <a:pPr marL="7937" lvl="2" indent="0">
              <a:lnSpc>
                <a:spcPts val="1000"/>
              </a:lnSpc>
              <a:spcBef>
                <a:spcPts val="0"/>
              </a:spcBef>
              <a:buNone/>
            </a:pPr>
            <a:endParaRPr lang="en-GB" sz="1800" i="1" dirty="0"/>
          </a:p>
          <a:p>
            <a:pPr marL="7937" lvl="2" indent="0">
              <a:buNone/>
            </a:pPr>
            <a:r>
              <a:rPr lang="en-GB" sz="1800" dirty="0"/>
              <a:t>This toolkit contains a range of information and resources to help you raise awareness of </a:t>
            </a:r>
            <a:r>
              <a:rPr lang="en-GB" sz="1800" i="1" dirty="0"/>
              <a:t>Think Before You Dig! </a:t>
            </a:r>
            <a:r>
              <a:rPr lang="en-GB" sz="1800" dirty="0"/>
              <a:t>via your channels.</a:t>
            </a:r>
          </a:p>
          <a:p>
            <a:pPr marL="7937" lvl="2" indent="0">
              <a:lnSpc>
                <a:spcPts val="1000"/>
              </a:lnSpc>
              <a:spcBef>
                <a:spcPts val="0"/>
              </a:spcBef>
              <a:buNone/>
            </a:pPr>
            <a:endParaRPr lang="en-GB" sz="1800" dirty="0"/>
          </a:p>
          <a:p>
            <a:pPr marL="7937" lvl="2" indent="0">
              <a:buNone/>
            </a:pPr>
            <a:r>
              <a:rPr lang="en-GB" sz="1800" dirty="0"/>
              <a:t>In support of this campaign and the toolkit we have developed the online campaign page </a:t>
            </a:r>
            <a:r>
              <a:rPr lang="en-GB" sz="1800" dirty="0">
                <a:solidFill>
                  <a:srgbClr val="FF0000"/>
                </a:solidFill>
                <a:hlinkClick r:id="rId2"/>
              </a:rPr>
              <a:t>www.energynetworks.org/thinkbeforeyoudig</a:t>
            </a:r>
            <a:r>
              <a:rPr lang="en-GB" sz="1800" dirty="0"/>
              <a:t>.</a:t>
            </a:r>
          </a:p>
        </p:txBody>
      </p:sp>
      <p:sp>
        <p:nvSpPr>
          <p:cNvPr id="5" name="Slide Number Placeholder 4">
            <a:extLst>
              <a:ext uri="{FF2B5EF4-FFF2-40B4-BE49-F238E27FC236}">
                <a16:creationId xmlns:a16="http://schemas.microsoft.com/office/drawing/2014/main" id="{0CFA9D3C-2222-0243-8F43-B1727B821E4A}"/>
              </a:ext>
            </a:extLst>
          </p:cNvPr>
          <p:cNvSpPr>
            <a:spLocks noGrp="1"/>
          </p:cNvSpPr>
          <p:nvPr>
            <p:ph type="sldNum" sz="quarter" idx="12"/>
          </p:nvPr>
        </p:nvSpPr>
        <p:spPr/>
        <p:txBody>
          <a:bodyPr/>
          <a:lstStyle/>
          <a:p>
            <a:fld id="{98FF217E-B86F-EA42-9607-BE163228A213}" type="slidenum">
              <a:rPr lang="en-GB"/>
              <a:pPr/>
              <a:t>2</a:t>
            </a:fld>
            <a:endParaRPr lang="en-GB"/>
          </a:p>
        </p:txBody>
      </p:sp>
    </p:spTree>
    <p:extLst>
      <p:ext uri="{BB962C8B-B14F-4D97-AF65-F5344CB8AC3E}">
        <p14:creationId xmlns:p14="http://schemas.microsoft.com/office/powerpoint/2010/main" val="3258443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205D0-5B81-E54C-BC9C-1A5C8306C6EA}"/>
              </a:ext>
            </a:extLst>
          </p:cNvPr>
          <p:cNvSpPr>
            <a:spLocks noGrp="1"/>
          </p:cNvSpPr>
          <p:nvPr>
            <p:ph type="ctrTitle"/>
          </p:nvPr>
        </p:nvSpPr>
        <p:spPr/>
        <p:txBody>
          <a:bodyPr/>
          <a:lstStyle/>
          <a:p>
            <a:r>
              <a:rPr lang="en-GB" dirty="0"/>
              <a:t>Template press release</a:t>
            </a:r>
          </a:p>
        </p:txBody>
      </p:sp>
      <p:sp>
        <p:nvSpPr>
          <p:cNvPr id="3" name="Subtitle 2">
            <a:extLst>
              <a:ext uri="{FF2B5EF4-FFF2-40B4-BE49-F238E27FC236}">
                <a16:creationId xmlns:a16="http://schemas.microsoft.com/office/drawing/2014/main" id="{43E9C02A-984B-4548-A0E0-6C6B462DEAEC}"/>
              </a:ext>
            </a:extLst>
          </p:cNvPr>
          <p:cNvSpPr>
            <a:spLocks noGrp="1"/>
          </p:cNvSpPr>
          <p:nvPr>
            <p:ph type="subTitle" idx="1"/>
          </p:nvPr>
        </p:nvSpPr>
        <p:spPr>
          <a:xfrm>
            <a:off x="720000" y="3434204"/>
            <a:ext cx="9957600" cy="962305"/>
          </a:xfrm>
        </p:spPr>
        <p:txBody>
          <a:bodyPr>
            <a:noAutofit/>
          </a:bodyPr>
          <a:lstStyle/>
          <a:p>
            <a:pPr>
              <a:lnSpc>
                <a:spcPts val="3000"/>
              </a:lnSpc>
            </a:pPr>
            <a:r>
              <a:rPr lang="en-GB" sz="2000" b="0" dirty="0"/>
              <a:t>You can use the press release copy on the following page if you would like to publicly highlight your support for </a:t>
            </a:r>
            <a:r>
              <a:rPr lang="en-GB" sz="2000" b="0" i="1" dirty="0"/>
              <a:t>Think Before You Dig!</a:t>
            </a:r>
          </a:p>
          <a:p>
            <a:endParaRPr lang="en-GB" sz="2000" dirty="0"/>
          </a:p>
        </p:txBody>
      </p:sp>
      <p:sp>
        <p:nvSpPr>
          <p:cNvPr id="4" name="Slide Number Placeholder 3">
            <a:extLst>
              <a:ext uri="{FF2B5EF4-FFF2-40B4-BE49-F238E27FC236}">
                <a16:creationId xmlns:a16="http://schemas.microsoft.com/office/drawing/2014/main" id="{09776A9A-448E-8A4C-8353-C962B42D7E05}"/>
              </a:ext>
            </a:extLst>
          </p:cNvPr>
          <p:cNvSpPr>
            <a:spLocks noGrp="1"/>
          </p:cNvSpPr>
          <p:nvPr>
            <p:ph type="sldNum" sz="quarter" idx="12"/>
          </p:nvPr>
        </p:nvSpPr>
        <p:spPr/>
        <p:txBody>
          <a:bodyPr/>
          <a:lstStyle/>
          <a:p>
            <a:fld id="{98FF217E-B86F-EA42-9607-BE163228A213}" type="slidenum">
              <a:rPr lang="en-GB"/>
              <a:t>20</a:t>
            </a:fld>
            <a:endParaRPr lang="en-GB"/>
          </a:p>
        </p:txBody>
      </p:sp>
    </p:spTree>
    <p:extLst>
      <p:ext uri="{BB962C8B-B14F-4D97-AF65-F5344CB8AC3E}">
        <p14:creationId xmlns:p14="http://schemas.microsoft.com/office/powerpoint/2010/main" val="10171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809F-8161-4748-AFA8-2D9D0DF82BC3}"/>
              </a:ext>
            </a:extLst>
          </p:cNvPr>
          <p:cNvSpPr>
            <a:spLocks noGrp="1"/>
          </p:cNvSpPr>
          <p:nvPr>
            <p:ph type="title"/>
          </p:nvPr>
        </p:nvSpPr>
        <p:spPr/>
        <p:txBody>
          <a:bodyPr/>
          <a:lstStyle/>
          <a:p>
            <a:r>
              <a:rPr lang="en-GB" dirty="0"/>
              <a:t>Template press release (October 2020)</a:t>
            </a:r>
          </a:p>
        </p:txBody>
      </p:sp>
      <p:sp>
        <p:nvSpPr>
          <p:cNvPr id="3" name="Content Placeholder 2">
            <a:extLst>
              <a:ext uri="{FF2B5EF4-FFF2-40B4-BE49-F238E27FC236}">
                <a16:creationId xmlns:a16="http://schemas.microsoft.com/office/drawing/2014/main" id="{E09D2775-5CFB-BA44-9DBA-933F7C285FCA}"/>
              </a:ext>
            </a:extLst>
          </p:cNvPr>
          <p:cNvSpPr>
            <a:spLocks noGrp="1"/>
          </p:cNvSpPr>
          <p:nvPr>
            <p:ph idx="1"/>
          </p:nvPr>
        </p:nvSpPr>
        <p:spPr>
          <a:xfrm>
            <a:off x="720000" y="1800000"/>
            <a:ext cx="9957600" cy="3960000"/>
          </a:xfrm>
        </p:spPr>
        <p:txBody>
          <a:bodyPr/>
          <a:lstStyle/>
          <a:p>
            <a:pPr>
              <a:spcAft>
                <a:spcPts val="600"/>
              </a:spcAft>
            </a:pPr>
            <a:r>
              <a:rPr lang="en-GB" sz="2000" b="1" dirty="0">
                <a:solidFill>
                  <a:srgbClr val="FF0000"/>
                </a:solidFill>
              </a:rPr>
              <a:t>&lt;Organisation&gt; </a:t>
            </a:r>
            <a:r>
              <a:rPr lang="en-GB" sz="2000" b="1" dirty="0"/>
              <a:t>backs call for public to Think Before You Dig!</a:t>
            </a:r>
            <a:endParaRPr lang="en-GB" b="0" dirty="0">
              <a:solidFill>
                <a:schemeClr val="tx1"/>
              </a:solidFill>
            </a:endParaRPr>
          </a:p>
          <a:p>
            <a:pPr algn="just">
              <a:lnSpc>
                <a:spcPts val="1800"/>
              </a:lnSpc>
              <a:spcBef>
                <a:spcPts val="0"/>
              </a:spcBef>
            </a:pPr>
            <a:r>
              <a:rPr lang="en-GB" sz="1400" b="0" kern="1400" dirty="0">
                <a:solidFill>
                  <a:srgbClr val="FF0000"/>
                </a:solidFill>
                <a:ea typeface="Gill Sans MT" panose="020B0502020104020203" pitchFamily="34" charset="0"/>
                <a:cs typeface="Gill Sans MT" panose="020B0502020104020203" pitchFamily="34" charset="0"/>
              </a:rPr>
              <a:t>&lt;Organisation&gt; </a:t>
            </a:r>
            <a:r>
              <a:rPr lang="en-GB" sz="1400" b="0" kern="1400" dirty="0">
                <a:solidFill>
                  <a:schemeClr val="tx1"/>
                </a:solidFill>
                <a:ea typeface="Gill Sans MT" panose="020B0502020104020203" pitchFamily="34" charset="0"/>
                <a:cs typeface="Gill Sans MT" panose="020B0502020104020203" pitchFamily="34" charset="0"/>
              </a:rPr>
              <a:t>is supporting a new campaign that aims to reduce the number of injuries caused by striking an underground electricity cable. </a:t>
            </a:r>
          </a:p>
          <a:p>
            <a:pPr algn="just">
              <a:lnSpc>
                <a:spcPts val="1800"/>
              </a:lnSpc>
              <a:spcBef>
                <a:spcPts val="0"/>
              </a:spcBef>
            </a:pPr>
            <a:endParaRPr lang="en-GB" sz="1400" b="0" kern="1400" dirty="0">
              <a:solidFill>
                <a:schemeClr val="tx1"/>
              </a:solidFill>
              <a:ea typeface="Gill Sans MT" panose="020B0502020104020203" pitchFamily="34" charset="0"/>
              <a:cs typeface="Gill Sans MT" panose="020B0502020104020203" pitchFamily="34" charset="0"/>
            </a:endParaRPr>
          </a:p>
          <a:p>
            <a:pPr algn="just">
              <a:lnSpc>
                <a:spcPts val="1800"/>
              </a:lnSpc>
              <a:spcBef>
                <a:spcPts val="0"/>
              </a:spcBef>
            </a:pPr>
            <a:r>
              <a:rPr lang="en-GB" sz="1400" b="0" kern="1400" dirty="0">
                <a:solidFill>
                  <a:schemeClr val="tx1"/>
                </a:solidFill>
              </a:rPr>
              <a:t>New research released by Energy Networks Association (ENA) reveals construction workers are risking their lives as nearly a third (31%) fail to check for underground electricity cables when digging on site.</a:t>
            </a:r>
          </a:p>
          <a:p>
            <a:pPr algn="just">
              <a:lnSpc>
                <a:spcPts val="1800"/>
              </a:lnSpc>
              <a:spcBef>
                <a:spcPts val="0"/>
              </a:spcBef>
            </a:pPr>
            <a:endParaRPr lang="en-GB" sz="1400" b="0" kern="1400" dirty="0">
              <a:solidFill>
                <a:schemeClr val="tx1"/>
              </a:solidFill>
            </a:endParaRPr>
          </a:p>
          <a:p>
            <a:pPr algn="just">
              <a:lnSpc>
                <a:spcPts val="1800"/>
              </a:lnSpc>
              <a:spcBef>
                <a:spcPts val="0"/>
              </a:spcBef>
            </a:pPr>
            <a:r>
              <a:rPr lang="en-GB" sz="1400" b="0" kern="1400" dirty="0">
                <a:solidFill>
                  <a:schemeClr val="tx1"/>
                </a:solidFill>
              </a:rPr>
              <a:t>Since 2015, an average of 70 people a year are seriously injured as a result of contact with underground electricity cables. Nearly half of all cases (47%) were reported on public highways, construction sites and industrial buildings making tradespeople at extreme risk of serious injury in the workplace.</a:t>
            </a:r>
          </a:p>
          <a:p>
            <a:pPr algn="just">
              <a:lnSpc>
                <a:spcPts val="1800"/>
              </a:lnSpc>
              <a:spcBef>
                <a:spcPts val="0"/>
              </a:spcBef>
            </a:pPr>
            <a:endParaRPr lang="en-GB" sz="1400" b="0" kern="1400" dirty="0">
              <a:solidFill>
                <a:schemeClr val="tx1"/>
              </a:solidFill>
            </a:endParaRPr>
          </a:p>
          <a:p>
            <a:pPr algn="just">
              <a:lnSpc>
                <a:spcPts val="1800"/>
              </a:lnSpc>
              <a:spcBef>
                <a:spcPts val="0"/>
              </a:spcBef>
            </a:pPr>
            <a:r>
              <a:rPr lang="en-GB" sz="1400" b="0" kern="1400" dirty="0">
                <a:solidFill>
                  <a:schemeClr val="tx1"/>
                </a:solidFill>
              </a:rPr>
              <a:t>When surveyed, 93% of construction workers and industry professionals believe they always dig safely, yet almost a third (31%) admitted to not always checking for underground electricity cables before beginning work.</a:t>
            </a:r>
          </a:p>
          <a:p>
            <a:pPr algn="just">
              <a:lnSpc>
                <a:spcPts val="1800"/>
              </a:lnSpc>
              <a:spcBef>
                <a:spcPts val="0"/>
              </a:spcBef>
            </a:pPr>
            <a:endParaRPr lang="en-GB" sz="1400" b="0" kern="1400" dirty="0">
              <a:solidFill>
                <a:schemeClr val="tx1"/>
              </a:solidFill>
            </a:endParaRPr>
          </a:p>
          <a:p>
            <a:pPr algn="just">
              <a:lnSpc>
                <a:spcPts val="1800"/>
              </a:lnSpc>
              <a:spcBef>
                <a:spcPts val="0"/>
              </a:spcBef>
            </a:pPr>
            <a:r>
              <a:rPr lang="en-GB" sz="1400" b="0" kern="1400" dirty="0">
                <a:solidFill>
                  <a:schemeClr val="tx1"/>
                </a:solidFill>
              </a:rPr>
              <a:t>Underground services can be found and disturbed during street works, road works, excavations, drilling and piling, demolition and site remediation, site investigations and any other work that involves penetrating the ground. These cables can run at any depth below surface level and carry voltages ranging from 230 volts (domestic voltage) and upwards. </a:t>
            </a:r>
          </a:p>
        </p:txBody>
      </p:sp>
      <p:sp>
        <p:nvSpPr>
          <p:cNvPr id="5" name="Slide Number Placeholder 4">
            <a:extLst>
              <a:ext uri="{FF2B5EF4-FFF2-40B4-BE49-F238E27FC236}">
                <a16:creationId xmlns:a16="http://schemas.microsoft.com/office/drawing/2014/main" id="{0CFA9D3C-2222-0243-8F43-B1727B821E4A}"/>
              </a:ext>
            </a:extLst>
          </p:cNvPr>
          <p:cNvSpPr>
            <a:spLocks noGrp="1"/>
          </p:cNvSpPr>
          <p:nvPr>
            <p:ph type="sldNum" sz="quarter" idx="12"/>
          </p:nvPr>
        </p:nvSpPr>
        <p:spPr/>
        <p:txBody>
          <a:bodyPr/>
          <a:lstStyle/>
          <a:p>
            <a:fld id="{98FF217E-B86F-EA42-9607-BE163228A213}" type="slidenum">
              <a:rPr lang="en-GB"/>
              <a:pPr/>
              <a:t>21</a:t>
            </a:fld>
            <a:endParaRPr lang="en-GB"/>
          </a:p>
        </p:txBody>
      </p:sp>
    </p:spTree>
    <p:extLst>
      <p:ext uri="{BB962C8B-B14F-4D97-AF65-F5344CB8AC3E}">
        <p14:creationId xmlns:p14="http://schemas.microsoft.com/office/powerpoint/2010/main" val="226026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809F-8161-4748-AFA8-2D9D0DF82BC3}"/>
              </a:ext>
            </a:extLst>
          </p:cNvPr>
          <p:cNvSpPr>
            <a:spLocks noGrp="1"/>
          </p:cNvSpPr>
          <p:nvPr>
            <p:ph type="title"/>
          </p:nvPr>
        </p:nvSpPr>
        <p:spPr/>
        <p:txBody>
          <a:bodyPr/>
          <a:lstStyle/>
          <a:p>
            <a:r>
              <a:rPr lang="en-GB" dirty="0"/>
              <a:t>Template press release (October 2020) cont.</a:t>
            </a:r>
          </a:p>
        </p:txBody>
      </p:sp>
      <p:sp>
        <p:nvSpPr>
          <p:cNvPr id="3" name="Content Placeholder 2">
            <a:extLst>
              <a:ext uri="{FF2B5EF4-FFF2-40B4-BE49-F238E27FC236}">
                <a16:creationId xmlns:a16="http://schemas.microsoft.com/office/drawing/2014/main" id="{E09D2775-5CFB-BA44-9DBA-933F7C285FCA}"/>
              </a:ext>
            </a:extLst>
          </p:cNvPr>
          <p:cNvSpPr>
            <a:spLocks noGrp="1"/>
          </p:cNvSpPr>
          <p:nvPr>
            <p:ph idx="1"/>
          </p:nvPr>
        </p:nvSpPr>
        <p:spPr>
          <a:xfrm>
            <a:off x="720000" y="1800000"/>
            <a:ext cx="9957600" cy="3960000"/>
          </a:xfrm>
        </p:spPr>
        <p:txBody>
          <a:bodyPr/>
          <a:lstStyle/>
          <a:p>
            <a:pPr>
              <a:lnSpc>
                <a:spcPts val="1800"/>
              </a:lnSpc>
              <a:spcBef>
                <a:spcPts val="0"/>
              </a:spcBef>
            </a:pPr>
            <a:r>
              <a:rPr lang="en-GB" sz="1400" b="0" kern="1400" dirty="0">
                <a:solidFill>
                  <a:schemeClr val="tx1"/>
                </a:solidFill>
              </a:rPr>
              <a:t>Worryingly, almost one in six (15%) say if they uncovered an underground electricity cable encased in concrete, they would attempt to break them out, which could put them at immediate risk of life-threatening injuries.</a:t>
            </a:r>
          </a:p>
          <a:p>
            <a:pPr>
              <a:lnSpc>
                <a:spcPts val="1800"/>
              </a:lnSpc>
              <a:spcBef>
                <a:spcPts val="0"/>
              </a:spcBef>
            </a:pPr>
            <a:endParaRPr lang="en-GB" sz="1400" b="0" kern="1400" dirty="0">
              <a:solidFill>
                <a:schemeClr val="tx1"/>
              </a:solidFill>
            </a:endParaRPr>
          </a:p>
          <a:p>
            <a:pPr>
              <a:lnSpc>
                <a:spcPts val="1800"/>
              </a:lnSpc>
              <a:spcBef>
                <a:spcPts val="0"/>
              </a:spcBef>
            </a:pPr>
            <a:r>
              <a:rPr lang="en-GB" sz="1400" b="0" kern="1400" dirty="0">
                <a:solidFill>
                  <a:schemeClr val="tx1"/>
                </a:solidFill>
                <a:effectLst/>
                <a:ea typeface="Gill Sans MT" panose="020B0502020104020203" pitchFamily="34" charset="0"/>
                <a:cs typeface="Gill Sans MT" panose="020B0502020104020203" pitchFamily="34" charset="0"/>
              </a:rPr>
              <a:t>To help prevent the number of fatalities and injuries amongst tradespeople, ENA has launched a new emotive safety film, urging those working in construction to ‘Think Before You Dig’. The thought-provoking film showcases the dangers of working near underground electricity cables, following the story of a construction worker and the devastating emotional and physical impact an accident can have.</a:t>
            </a:r>
          </a:p>
          <a:p>
            <a:pPr>
              <a:lnSpc>
                <a:spcPts val="1800"/>
              </a:lnSpc>
              <a:spcBef>
                <a:spcPts val="0"/>
              </a:spcBef>
            </a:pPr>
            <a:endParaRPr lang="en-GB" sz="1400" b="0" kern="1400" dirty="0">
              <a:solidFill>
                <a:schemeClr val="tx1"/>
              </a:solidFill>
              <a:ea typeface="Gill Sans MT" panose="020B0502020104020203" pitchFamily="34" charset="0"/>
              <a:cs typeface="Gill Sans MT" panose="020B0502020104020203" pitchFamily="34" charset="0"/>
            </a:endParaRPr>
          </a:p>
          <a:p>
            <a:pPr>
              <a:lnSpc>
                <a:spcPts val="1800"/>
              </a:lnSpc>
              <a:spcBef>
                <a:spcPts val="0"/>
              </a:spcBef>
            </a:pPr>
            <a:r>
              <a:rPr lang="en-GB" sz="1400" b="0" kern="1400" dirty="0">
                <a:solidFill>
                  <a:schemeClr val="tx1"/>
                </a:solidFill>
                <a:effectLst/>
                <a:ea typeface="Gill Sans MT" panose="020B0502020104020203" pitchFamily="34" charset="0"/>
                <a:cs typeface="Gill Sans MT" panose="020B0502020104020203" pitchFamily="34" charset="0"/>
              </a:rPr>
              <a:t>Peter </a:t>
            </a:r>
            <a:r>
              <a:rPr lang="en-GB" sz="1400" b="0" kern="1400" dirty="0" err="1">
                <a:solidFill>
                  <a:schemeClr val="tx1"/>
                </a:solidFill>
                <a:effectLst/>
                <a:ea typeface="Gill Sans MT" panose="020B0502020104020203" pitchFamily="34" charset="0"/>
                <a:cs typeface="Gill Sans MT" panose="020B0502020104020203" pitchFamily="34" charset="0"/>
              </a:rPr>
              <a:t>Vujanic</a:t>
            </a:r>
            <a:r>
              <a:rPr lang="en-GB" sz="1400" b="0" kern="1400" dirty="0">
                <a:solidFill>
                  <a:schemeClr val="tx1"/>
                </a:solidFill>
                <a:effectLst/>
                <a:ea typeface="Gill Sans MT" panose="020B0502020104020203" pitchFamily="34" charset="0"/>
                <a:cs typeface="Gill Sans MT" panose="020B0502020104020203" pitchFamily="34" charset="0"/>
              </a:rPr>
              <a:t>, Chair of ENA’s Public Safety Committee says: “It’s extremely concerning to hear that even though construction workers are one of the most-at-risk groups of injury involving underground electricity cables, more than one in four fail to check for cables before beginning work. With the proper education and support, these issues can be addressed and, ultimately, lives can be saved. That is why we have created a new safety film, to help remind tradespeople of the dangers involved when working near underground electricity cables, urging those in construction and similar industries to Think Before You Dig.”</a:t>
            </a:r>
          </a:p>
          <a:p>
            <a:pPr>
              <a:lnSpc>
                <a:spcPts val="1800"/>
              </a:lnSpc>
              <a:spcBef>
                <a:spcPts val="0"/>
              </a:spcBef>
            </a:pPr>
            <a:endParaRPr lang="en-GB" sz="1400" b="0" kern="1400" dirty="0">
              <a:solidFill>
                <a:schemeClr val="tx1"/>
              </a:solidFill>
              <a:ea typeface="Gill Sans MT" panose="020B0502020104020203" pitchFamily="34" charset="0"/>
              <a:cs typeface="Gill Sans MT" panose="020B0502020104020203" pitchFamily="34" charset="0"/>
            </a:endParaRPr>
          </a:p>
          <a:p>
            <a:pPr>
              <a:lnSpc>
                <a:spcPts val="1800"/>
              </a:lnSpc>
              <a:spcBef>
                <a:spcPts val="0"/>
              </a:spcBef>
            </a:pPr>
            <a:r>
              <a:rPr lang="en-GB" sz="1400" b="0" kern="1400" dirty="0">
                <a:solidFill>
                  <a:schemeClr val="tx1"/>
                </a:solidFill>
                <a:effectLst/>
                <a:ea typeface="Gill Sans MT" panose="020B0502020104020203" pitchFamily="34" charset="0"/>
                <a:cs typeface="Gill Sans MT" panose="020B0502020104020203" pitchFamily="34" charset="0"/>
              </a:rPr>
              <a:t>While a worrying number of construction workers admit to sometimes neglecting health and safety advice when working near underground electricity cables, the majority were confident in what to do when faced with an emergency. In the event of uncovering an underground cable, over half (56%) say they would contact their electricity network operator to ensure they are deenergised.</a:t>
            </a:r>
            <a:endParaRPr lang="en-GB" sz="1400" b="0" kern="1400" dirty="0">
              <a:solidFill>
                <a:schemeClr val="tx1"/>
              </a:solidFill>
              <a:ea typeface="Gill Sans MT" panose="020B0502020104020203" pitchFamily="34" charset="0"/>
              <a:cs typeface="Gill Sans MT" panose="020B0502020104020203" pitchFamily="34" charset="0"/>
            </a:endParaRPr>
          </a:p>
        </p:txBody>
      </p:sp>
      <p:sp>
        <p:nvSpPr>
          <p:cNvPr id="5" name="Slide Number Placeholder 4">
            <a:extLst>
              <a:ext uri="{FF2B5EF4-FFF2-40B4-BE49-F238E27FC236}">
                <a16:creationId xmlns:a16="http://schemas.microsoft.com/office/drawing/2014/main" id="{0CFA9D3C-2222-0243-8F43-B1727B821E4A}"/>
              </a:ext>
            </a:extLst>
          </p:cNvPr>
          <p:cNvSpPr>
            <a:spLocks noGrp="1"/>
          </p:cNvSpPr>
          <p:nvPr>
            <p:ph type="sldNum" sz="quarter" idx="12"/>
          </p:nvPr>
        </p:nvSpPr>
        <p:spPr/>
        <p:txBody>
          <a:bodyPr/>
          <a:lstStyle/>
          <a:p>
            <a:fld id="{98FF217E-B86F-EA42-9607-BE163228A213}" type="slidenum">
              <a:rPr lang="en-GB"/>
              <a:pPr/>
              <a:t>22</a:t>
            </a:fld>
            <a:endParaRPr lang="en-GB"/>
          </a:p>
        </p:txBody>
      </p:sp>
    </p:spTree>
    <p:extLst>
      <p:ext uri="{BB962C8B-B14F-4D97-AF65-F5344CB8AC3E}">
        <p14:creationId xmlns:p14="http://schemas.microsoft.com/office/powerpoint/2010/main" val="2198526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809F-8161-4748-AFA8-2D9D0DF82BC3}"/>
              </a:ext>
            </a:extLst>
          </p:cNvPr>
          <p:cNvSpPr>
            <a:spLocks noGrp="1"/>
          </p:cNvSpPr>
          <p:nvPr>
            <p:ph type="title"/>
          </p:nvPr>
        </p:nvSpPr>
        <p:spPr/>
        <p:txBody>
          <a:bodyPr/>
          <a:lstStyle/>
          <a:p>
            <a:r>
              <a:rPr lang="en-GB" dirty="0"/>
              <a:t>Template press release (October 2020) cont.</a:t>
            </a:r>
          </a:p>
        </p:txBody>
      </p:sp>
      <p:sp>
        <p:nvSpPr>
          <p:cNvPr id="3" name="Content Placeholder 2">
            <a:extLst>
              <a:ext uri="{FF2B5EF4-FFF2-40B4-BE49-F238E27FC236}">
                <a16:creationId xmlns:a16="http://schemas.microsoft.com/office/drawing/2014/main" id="{E09D2775-5CFB-BA44-9DBA-933F7C285FCA}"/>
              </a:ext>
            </a:extLst>
          </p:cNvPr>
          <p:cNvSpPr>
            <a:spLocks noGrp="1"/>
          </p:cNvSpPr>
          <p:nvPr>
            <p:ph idx="1"/>
          </p:nvPr>
        </p:nvSpPr>
        <p:spPr>
          <a:xfrm>
            <a:off x="720000" y="1800000"/>
            <a:ext cx="9957600" cy="3960000"/>
          </a:xfrm>
        </p:spPr>
        <p:txBody>
          <a:bodyPr/>
          <a:lstStyle/>
          <a:p>
            <a:pPr>
              <a:lnSpc>
                <a:spcPts val="1800"/>
              </a:lnSpc>
              <a:spcBef>
                <a:spcPts val="0"/>
              </a:spcBef>
            </a:pPr>
            <a:r>
              <a:rPr lang="en-GB" sz="1400" b="0" kern="1400" dirty="0">
                <a:solidFill>
                  <a:srgbClr val="FF0000"/>
                </a:solidFill>
                <a:ea typeface="Gill Sans MT" panose="020B0502020104020203" pitchFamily="34" charset="0"/>
                <a:cs typeface="Gill Sans MT" panose="020B0502020104020203" pitchFamily="34" charset="0"/>
              </a:rPr>
              <a:t>&lt;Name&gt; </a:t>
            </a:r>
            <a:r>
              <a:rPr lang="en-GB" sz="1400" b="0" kern="1400" dirty="0">
                <a:solidFill>
                  <a:schemeClr val="tx1"/>
                </a:solidFill>
                <a:ea typeface="Gill Sans MT" panose="020B0502020104020203" pitchFamily="34" charset="0"/>
                <a:cs typeface="Gill Sans MT" panose="020B0502020104020203" pitchFamily="34" charset="0"/>
              </a:rPr>
              <a:t>from </a:t>
            </a:r>
            <a:r>
              <a:rPr lang="en-GB" sz="1400" b="0" kern="1400" dirty="0">
                <a:solidFill>
                  <a:srgbClr val="FF0000"/>
                </a:solidFill>
                <a:ea typeface="Gill Sans MT" panose="020B0502020104020203" pitchFamily="34" charset="0"/>
                <a:cs typeface="Gill Sans MT" panose="020B0502020104020203" pitchFamily="34" charset="0"/>
              </a:rPr>
              <a:t>&lt;organisation&gt;</a:t>
            </a:r>
            <a:r>
              <a:rPr lang="en-GB" sz="1400" b="0" kern="1400" dirty="0">
                <a:solidFill>
                  <a:schemeClr val="tx1"/>
                </a:solidFill>
                <a:ea typeface="Gill Sans MT" panose="020B0502020104020203" pitchFamily="34" charset="0"/>
                <a:cs typeface="Gill Sans MT" panose="020B0502020104020203" pitchFamily="34" charset="0"/>
              </a:rPr>
              <a:t> said: “We supporting </a:t>
            </a:r>
            <a:r>
              <a:rPr lang="en-GB" sz="1400" b="0" i="1" kern="1400" dirty="0">
                <a:solidFill>
                  <a:schemeClr val="tx1"/>
                </a:solidFill>
                <a:ea typeface="Gill Sans MT" panose="020B0502020104020203" pitchFamily="34" charset="0"/>
                <a:cs typeface="Gill Sans MT" panose="020B0502020104020203" pitchFamily="34" charset="0"/>
              </a:rPr>
              <a:t>Think Before You Dig! </a:t>
            </a:r>
            <a:r>
              <a:rPr lang="en-GB" sz="1400" b="0" kern="1400" dirty="0">
                <a:solidFill>
                  <a:schemeClr val="tx1"/>
                </a:solidFill>
                <a:ea typeface="Gill Sans MT" panose="020B0502020104020203" pitchFamily="34" charset="0"/>
                <a:cs typeface="Gill Sans MT" panose="020B0502020104020203" pitchFamily="34" charset="0"/>
              </a:rPr>
              <a:t>as it’s important to raise awareness of the dangers of underground electricity cables. If workers are prepared, the likelihood of an accident is significantly reduced. Following the simple steps from Energy Networks Association will help ensure that they know not only how to plan ahead and avoid contact with underground electricity cables and gas pipes, but also how to react should contact be made.”</a:t>
            </a:r>
          </a:p>
          <a:p>
            <a:pPr>
              <a:lnSpc>
                <a:spcPts val="1800"/>
              </a:lnSpc>
              <a:spcBef>
                <a:spcPts val="0"/>
              </a:spcBef>
            </a:pPr>
            <a:endParaRPr lang="en-GB" sz="1400" b="0" kern="1400" dirty="0">
              <a:solidFill>
                <a:schemeClr val="tx1"/>
              </a:solidFill>
              <a:ea typeface="Gill Sans MT" panose="020B0502020104020203" pitchFamily="34" charset="0"/>
              <a:cs typeface="Gill Sans MT" panose="020B0502020104020203" pitchFamily="34" charset="0"/>
            </a:endParaRPr>
          </a:p>
          <a:p>
            <a:pPr>
              <a:lnSpc>
                <a:spcPts val="1800"/>
              </a:lnSpc>
              <a:spcBef>
                <a:spcPts val="0"/>
              </a:spcBef>
              <a:spcAft>
                <a:spcPts val="400"/>
              </a:spcAft>
            </a:pPr>
            <a:r>
              <a:rPr lang="en-GB" sz="1400" kern="1400" dirty="0">
                <a:solidFill>
                  <a:schemeClr val="tx1"/>
                </a:solidFill>
                <a:effectLst/>
                <a:ea typeface="Gill Sans MT" panose="020B0502020104020203" pitchFamily="34" charset="0"/>
                <a:cs typeface="Gill Sans MT" panose="020B0502020104020203" pitchFamily="34" charset="0"/>
              </a:rPr>
              <a:t>Think Before You Dig: How to stay safe working near underground electricity cables</a:t>
            </a:r>
          </a:p>
          <a:p>
            <a:pPr>
              <a:lnSpc>
                <a:spcPts val="2000"/>
              </a:lnSpc>
              <a:spcBef>
                <a:spcPts val="0"/>
              </a:spcBef>
            </a:pPr>
            <a:r>
              <a:rPr lang="en-GB" sz="1400" b="0" kern="1400" dirty="0">
                <a:solidFill>
                  <a:schemeClr val="tx1"/>
                </a:solidFill>
                <a:effectLst/>
                <a:ea typeface="Gill Sans MT" panose="020B0502020104020203" pitchFamily="34" charset="0"/>
                <a:cs typeface="Gill Sans MT" panose="020B0502020104020203" pitchFamily="34" charset="0"/>
              </a:rPr>
              <a:t>In addition to the short film, ENA has also released a new set of Plan, Scan, Think Before You Dig, life-saving safety guidelines targeted towards industry professionals whose work may take place near underground electricity cables:</a:t>
            </a:r>
          </a:p>
          <a:p>
            <a:pPr marL="342900" indent="-342900">
              <a:lnSpc>
                <a:spcPts val="2000"/>
              </a:lnSpc>
              <a:spcBef>
                <a:spcPts val="0"/>
              </a:spcBef>
              <a:buFont typeface="+mj-lt"/>
              <a:buAutoNum type="arabicPeriod"/>
            </a:pPr>
            <a:r>
              <a:rPr lang="en-GB" sz="1400" b="0" kern="1400" dirty="0">
                <a:solidFill>
                  <a:schemeClr val="tx1"/>
                </a:solidFill>
                <a:effectLst/>
                <a:ea typeface="Gill Sans MT" panose="020B0502020104020203" pitchFamily="34" charset="0"/>
                <a:cs typeface="Gill Sans MT" panose="020B0502020104020203" pitchFamily="34" charset="0"/>
              </a:rPr>
              <a:t>Plan ahead - Always be mindful of what services lie below ground when digging or excavating. Ask utility companies for plans in advance.</a:t>
            </a:r>
          </a:p>
          <a:p>
            <a:pPr marL="342900" indent="-342900">
              <a:lnSpc>
                <a:spcPts val="2000"/>
              </a:lnSpc>
              <a:spcBef>
                <a:spcPts val="0"/>
              </a:spcBef>
              <a:buFont typeface="+mj-lt"/>
              <a:buAutoNum type="arabicPeriod"/>
            </a:pPr>
            <a:r>
              <a:rPr lang="en-GB" sz="1400" b="0" kern="1400" dirty="0">
                <a:solidFill>
                  <a:schemeClr val="tx1"/>
                </a:solidFill>
                <a:effectLst/>
                <a:ea typeface="Gill Sans MT" panose="020B0502020104020203" pitchFamily="34" charset="0"/>
                <a:cs typeface="Gill Sans MT" panose="020B0502020104020203" pitchFamily="34" charset="0"/>
              </a:rPr>
              <a:t>Assess the risks - Identify the dangers and hazards associated with excavations and put controls in place to manage them.</a:t>
            </a:r>
          </a:p>
          <a:p>
            <a:pPr marL="342900" indent="-342900">
              <a:lnSpc>
                <a:spcPts val="2000"/>
              </a:lnSpc>
              <a:spcBef>
                <a:spcPts val="0"/>
              </a:spcBef>
              <a:buFont typeface="+mj-lt"/>
              <a:buAutoNum type="arabicPeriod"/>
            </a:pPr>
            <a:r>
              <a:rPr lang="en-GB" sz="1400" b="0" kern="1400" dirty="0">
                <a:solidFill>
                  <a:schemeClr val="tx1"/>
                </a:solidFill>
                <a:effectLst/>
                <a:ea typeface="Gill Sans MT" panose="020B0502020104020203" pitchFamily="34" charset="0"/>
                <a:cs typeface="Gill Sans MT" panose="020B0502020104020203" pitchFamily="34" charset="0"/>
              </a:rPr>
              <a:t>Scan and locate – Take care when digging, always locate underground cables before digging with the use of cable avoidance tools.</a:t>
            </a:r>
          </a:p>
          <a:p>
            <a:pPr marL="342900" indent="-342900">
              <a:lnSpc>
                <a:spcPts val="2000"/>
              </a:lnSpc>
              <a:spcBef>
                <a:spcPts val="0"/>
              </a:spcBef>
              <a:buFont typeface="+mj-lt"/>
              <a:buAutoNum type="arabicPeriod"/>
            </a:pPr>
            <a:r>
              <a:rPr lang="en-GB" sz="1400" b="0" kern="1400" dirty="0">
                <a:solidFill>
                  <a:schemeClr val="tx1"/>
                </a:solidFill>
                <a:effectLst/>
                <a:ea typeface="Gill Sans MT" panose="020B0502020104020203" pitchFamily="34" charset="0"/>
                <a:cs typeface="Gill Sans MT" panose="020B0502020104020203" pitchFamily="34" charset="0"/>
              </a:rPr>
              <a:t>First, use your hands – Before using any electric or mechanical excavation tool, you must consider hand-digging trial holes to expose the services</a:t>
            </a:r>
          </a:p>
        </p:txBody>
      </p:sp>
      <p:sp>
        <p:nvSpPr>
          <p:cNvPr id="5" name="Slide Number Placeholder 4">
            <a:extLst>
              <a:ext uri="{FF2B5EF4-FFF2-40B4-BE49-F238E27FC236}">
                <a16:creationId xmlns:a16="http://schemas.microsoft.com/office/drawing/2014/main" id="{0CFA9D3C-2222-0243-8F43-B1727B821E4A}"/>
              </a:ext>
            </a:extLst>
          </p:cNvPr>
          <p:cNvSpPr>
            <a:spLocks noGrp="1"/>
          </p:cNvSpPr>
          <p:nvPr>
            <p:ph type="sldNum" sz="quarter" idx="12"/>
          </p:nvPr>
        </p:nvSpPr>
        <p:spPr/>
        <p:txBody>
          <a:bodyPr/>
          <a:lstStyle/>
          <a:p>
            <a:fld id="{98FF217E-B86F-EA42-9607-BE163228A213}" type="slidenum">
              <a:rPr lang="en-GB"/>
              <a:pPr/>
              <a:t>23</a:t>
            </a:fld>
            <a:endParaRPr lang="en-GB"/>
          </a:p>
        </p:txBody>
      </p:sp>
    </p:spTree>
    <p:extLst>
      <p:ext uri="{BB962C8B-B14F-4D97-AF65-F5344CB8AC3E}">
        <p14:creationId xmlns:p14="http://schemas.microsoft.com/office/powerpoint/2010/main" val="1804547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809F-8161-4748-AFA8-2D9D0DF82BC3}"/>
              </a:ext>
            </a:extLst>
          </p:cNvPr>
          <p:cNvSpPr>
            <a:spLocks noGrp="1"/>
          </p:cNvSpPr>
          <p:nvPr>
            <p:ph type="title"/>
          </p:nvPr>
        </p:nvSpPr>
        <p:spPr/>
        <p:txBody>
          <a:bodyPr/>
          <a:lstStyle/>
          <a:p>
            <a:r>
              <a:rPr lang="en-GB" dirty="0"/>
              <a:t>Template press release (October 2020) cont.</a:t>
            </a:r>
          </a:p>
        </p:txBody>
      </p:sp>
      <p:sp>
        <p:nvSpPr>
          <p:cNvPr id="3" name="Content Placeholder 2">
            <a:extLst>
              <a:ext uri="{FF2B5EF4-FFF2-40B4-BE49-F238E27FC236}">
                <a16:creationId xmlns:a16="http://schemas.microsoft.com/office/drawing/2014/main" id="{E09D2775-5CFB-BA44-9DBA-933F7C285FCA}"/>
              </a:ext>
            </a:extLst>
          </p:cNvPr>
          <p:cNvSpPr>
            <a:spLocks noGrp="1"/>
          </p:cNvSpPr>
          <p:nvPr>
            <p:ph idx="1"/>
          </p:nvPr>
        </p:nvSpPr>
        <p:spPr>
          <a:xfrm>
            <a:off x="720000" y="1800000"/>
            <a:ext cx="9957600" cy="3960000"/>
          </a:xfrm>
        </p:spPr>
        <p:txBody>
          <a:bodyPr/>
          <a:lstStyle/>
          <a:p>
            <a:pPr marL="342900" indent="-342900">
              <a:spcBef>
                <a:spcPts val="0"/>
              </a:spcBef>
              <a:buFont typeface="+mj-lt"/>
              <a:buAutoNum type="arabicPeriod" startAt="5"/>
            </a:pPr>
            <a:r>
              <a:rPr lang="en-GB" sz="1400" b="0" kern="1400" dirty="0">
                <a:solidFill>
                  <a:schemeClr val="tx1"/>
                </a:solidFill>
                <a:effectLst/>
                <a:ea typeface="Gill Sans MT" panose="020B0502020104020203" pitchFamily="34" charset="0"/>
                <a:cs typeface="Gill Sans MT" panose="020B0502020104020203" pitchFamily="34" charset="0"/>
              </a:rPr>
              <a:t>Always assume, that underground cables are live even when damaged.</a:t>
            </a:r>
          </a:p>
          <a:p>
            <a:pPr marL="342900" indent="-342900">
              <a:spcBef>
                <a:spcPts val="0"/>
              </a:spcBef>
              <a:buFont typeface="+mj-lt"/>
              <a:buAutoNum type="arabicPeriod" startAt="5"/>
            </a:pPr>
            <a:r>
              <a:rPr lang="en-GB" sz="1400" b="0" kern="1400" dirty="0">
                <a:solidFill>
                  <a:schemeClr val="tx1"/>
                </a:solidFill>
                <a:effectLst/>
                <a:ea typeface="Gill Sans MT" panose="020B0502020104020203" pitchFamily="34" charset="0"/>
                <a:cs typeface="Gill Sans MT" panose="020B0502020104020203" pitchFamily="34" charset="0"/>
              </a:rPr>
              <a:t>Know who to call - In case of an emergency dial 999 and tell them electricity is involved. Call 105 if you have a safety concern related to the electricity network or if you spot damage to overhead power lines, underground cables and substations that could put you, or someone else, in danger.</a:t>
            </a:r>
          </a:p>
          <a:p>
            <a:pPr marL="342900" indent="-342900">
              <a:spcBef>
                <a:spcPts val="0"/>
              </a:spcBef>
              <a:buFont typeface="+mj-lt"/>
              <a:buAutoNum type="arabicPeriod" startAt="5"/>
            </a:pPr>
            <a:r>
              <a:rPr lang="en-GB" sz="1400" b="0" kern="1400" dirty="0">
                <a:solidFill>
                  <a:schemeClr val="tx1"/>
                </a:solidFill>
                <a:effectLst/>
                <a:ea typeface="Gill Sans MT" panose="020B0502020104020203" pitchFamily="34" charset="0"/>
                <a:cs typeface="Gill Sans MT" panose="020B0502020104020203" pitchFamily="34" charset="0"/>
              </a:rPr>
              <a:t>Think Before You Dig!</a:t>
            </a:r>
          </a:p>
          <a:p>
            <a:pPr marL="342900" indent="-342900">
              <a:spcBef>
                <a:spcPts val="0"/>
              </a:spcBef>
              <a:buFont typeface="+mj-lt"/>
              <a:buAutoNum type="arabicPeriod" startAt="5"/>
            </a:pPr>
            <a:endParaRPr lang="en-GB" sz="1400" b="0" kern="1400" dirty="0">
              <a:solidFill>
                <a:schemeClr val="tx1"/>
              </a:solidFill>
              <a:ea typeface="Gill Sans MT" panose="020B0502020104020203" pitchFamily="34" charset="0"/>
              <a:cs typeface="Gill Sans MT" panose="020B0502020104020203" pitchFamily="34" charset="0"/>
            </a:endParaRPr>
          </a:p>
          <a:p>
            <a:pPr>
              <a:spcBef>
                <a:spcPts val="0"/>
              </a:spcBef>
            </a:pPr>
            <a:r>
              <a:rPr lang="en-GB" sz="1400" b="0" kern="1400" dirty="0">
                <a:solidFill>
                  <a:schemeClr val="tx1"/>
                </a:solidFill>
                <a:effectLst/>
                <a:ea typeface="Gill Sans MT" panose="020B0502020104020203" pitchFamily="34" charset="0"/>
                <a:cs typeface="Gill Sans MT" panose="020B0502020104020203" pitchFamily="34" charset="0"/>
              </a:rPr>
              <a:t>For more information on underground power lines and how to work safely near them, please visit the Energy Networks Association website at </a:t>
            </a:r>
            <a:r>
              <a:rPr lang="en-GB" sz="1400" b="0" u="sng" kern="1400" dirty="0">
                <a:solidFill>
                  <a:schemeClr val="tx1"/>
                </a:solidFill>
                <a:effectLst/>
                <a:ea typeface="Gill Sans MT" panose="020B0502020104020203" pitchFamily="34" charset="0"/>
                <a:cs typeface="Gill Sans MT" panose="020B0502020104020203" pitchFamily="34" charset="0"/>
                <a:hlinkClick r:id="rId2">
                  <a:extLst>
                    <a:ext uri="{A12FA001-AC4F-418D-AE19-62706E023703}">
                      <ahyp:hlinkClr xmlns:ahyp="http://schemas.microsoft.com/office/drawing/2018/hyperlinkcolor" val="tx"/>
                    </a:ext>
                  </a:extLst>
                </a:hlinkClick>
              </a:rPr>
              <a:t>www.energynetworks.org/thinkbeforeyoudig</a:t>
            </a:r>
            <a:r>
              <a:rPr lang="en-GB" sz="1400" b="0" kern="1400" dirty="0">
                <a:solidFill>
                  <a:schemeClr val="tx1"/>
                </a:solidFill>
                <a:effectLst/>
                <a:ea typeface="Gill Sans MT" panose="020B0502020104020203" pitchFamily="34" charset="0"/>
                <a:cs typeface="Gill Sans MT" panose="020B0502020104020203" pitchFamily="34" charset="0"/>
              </a:rPr>
              <a:t>.</a:t>
            </a:r>
          </a:p>
          <a:p>
            <a:pPr>
              <a:spcBef>
                <a:spcPts val="0"/>
              </a:spcBef>
            </a:pPr>
            <a:endParaRPr lang="en-GB" sz="1400" b="0" kern="1400" dirty="0">
              <a:solidFill>
                <a:schemeClr val="tx1"/>
              </a:solidFill>
              <a:ea typeface="Gill Sans MT" panose="020B0502020104020203" pitchFamily="34" charset="0"/>
              <a:cs typeface="Gill Sans MT" panose="020B0502020104020203" pitchFamily="34" charset="0"/>
            </a:endParaRPr>
          </a:p>
          <a:p>
            <a:pPr>
              <a:spcBef>
                <a:spcPts val="0"/>
              </a:spcBef>
            </a:pPr>
            <a:r>
              <a:rPr lang="en-GB" sz="1400" b="0" kern="1400" dirty="0">
                <a:solidFill>
                  <a:schemeClr val="tx1"/>
                </a:solidFill>
                <a:effectLst/>
                <a:ea typeface="Gill Sans MT" panose="020B0502020104020203" pitchFamily="34" charset="0"/>
                <a:cs typeface="Gill Sans MT" panose="020B0502020104020203" pitchFamily="34" charset="0"/>
              </a:rPr>
              <a:t>- Ends -</a:t>
            </a:r>
          </a:p>
          <a:p>
            <a:pPr marL="342900" indent="-342900">
              <a:spcBef>
                <a:spcPts val="0"/>
              </a:spcBef>
              <a:buFont typeface="+mj-lt"/>
              <a:buAutoNum type="arabicPeriod" startAt="5"/>
            </a:pPr>
            <a:endParaRPr lang="en-GB" sz="1400" b="0" kern="1400" dirty="0">
              <a:solidFill>
                <a:schemeClr val="tx1"/>
              </a:solidFill>
              <a:effectLst/>
              <a:ea typeface="Gill Sans MT" panose="020B0502020104020203" pitchFamily="34" charset="0"/>
              <a:cs typeface="Gill Sans MT" panose="020B0502020104020203" pitchFamily="34" charset="0"/>
            </a:endParaRPr>
          </a:p>
        </p:txBody>
      </p:sp>
      <p:sp>
        <p:nvSpPr>
          <p:cNvPr id="5" name="Slide Number Placeholder 4">
            <a:extLst>
              <a:ext uri="{FF2B5EF4-FFF2-40B4-BE49-F238E27FC236}">
                <a16:creationId xmlns:a16="http://schemas.microsoft.com/office/drawing/2014/main" id="{0CFA9D3C-2222-0243-8F43-B1727B821E4A}"/>
              </a:ext>
            </a:extLst>
          </p:cNvPr>
          <p:cNvSpPr>
            <a:spLocks noGrp="1"/>
          </p:cNvSpPr>
          <p:nvPr>
            <p:ph type="sldNum" sz="quarter" idx="12"/>
          </p:nvPr>
        </p:nvSpPr>
        <p:spPr/>
        <p:txBody>
          <a:bodyPr/>
          <a:lstStyle/>
          <a:p>
            <a:fld id="{98FF217E-B86F-EA42-9607-BE163228A213}" type="slidenum">
              <a:rPr lang="en-GB"/>
              <a:pPr/>
              <a:t>24</a:t>
            </a:fld>
            <a:endParaRPr lang="en-GB"/>
          </a:p>
        </p:txBody>
      </p:sp>
    </p:spTree>
    <p:extLst>
      <p:ext uri="{BB962C8B-B14F-4D97-AF65-F5344CB8AC3E}">
        <p14:creationId xmlns:p14="http://schemas.microsoft.com/office/powerpoint/2010/main" val="2594804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205D0-5B81-E54C-BC9C-1A5C8306C6EA}"/>
              </a:ext>
            </a:extLst>
          </p:cNvPr>
          <p:cNvSpPr>
            <a:spLocks noGrp="1"/>
          </p:cNvSpPr>
          <p:nvPr>
            <p:ph type="ctrTitle"/>
          </p:nvPr>
        </p:nvSpPr>
        <p:spPr/>
        <p:txBody>
          <a:bodyPr/>
          <a:lstStyle/>
          <a:p>
            <a:r>
              <a:rPr lang="en-GB" dirty="0"/>
              <a:t>Awareness of underground cables survey results</a:t>
            </a:r>
          </a:p>
        </p:txBody>
      </p:sp>
      <p:sp>
        <p:nvSpPr>
          <p:cNvPr id="3" name="Subtitle 2">
            <a:extLst>
              <a:ext uri="{FF2B5EF4-FFF2-40B4-BE49-F238E27FC236}">
                <a16:creationId xmlns:a16="http://schemas.microsoft.com/office/drawing/2014/main" id="{43E9C02A-984B-4548-A0E0-6C6B462DEAEC}"/>
              </a:ext>
            </a:extLst>
          </p:cNvPr>
          <p:cNvSpPr>
            <a:spLocks noGrp="1"/>
          </p:cNvSpPr>
          <p:nvPr>
            <p:ph type="subTitle" idx="1"/>
          </p:nvPr>
        </p:nvSpPr>
        <p:spPr>
          <a:xfrm>
            <a:off x="720000" y="3510408"/>
            <a:ext cx="9957600" cy="962305"/>
          </a:xfrm>
        </p:spPr>
        <p:txBody>
          <a:bodyPr>
            <a:noAutofit/>
          </a:bodyPr>
          <a:lstStyle/>
          <a:p>
            <a:pPr marL="0" indent="0">
              <a:lnSpc>
                <a:spcPts val="2200"/>
              </a:lnSpc>
              <a:spcBef>
                <a:spcPts val="0"/>
              </a:spcBef>
              <a:buNone/>
            </a:pPr>
            <a:r>
              <a:rPr lang="en-GB" sz="2000" dirty="0"/>
              <a:t>ENA surveyed members of the public and construction workers. </a:t>
            </a:r>
          </a:p>
          <a:p>
            <a:pPr marL="0" indent="0">
              <a:lnSpc>
                <a:spcPts val="2200"/>
              </a:lnSpc>
              <a:spcBef>
                <a:spcPts val="0"/>
              </a:spcBef>
              <a:buNone/>
            </a:pPr>
            <a:endParaRPr lang="en-GB" sz="2000" dirty="0"/>
          </a:p>
          <a:p>
            <a:pPr marL="0" indent="0">
              <a:lnSpc>
                <a:spcPts val="2200"/>
              </a:lnSpc>
              <a:spcBef>
                <a:spcPts val="0"/>
              </a:spcBef>
              <a:buNone/>
            </a:pPr>
            <a:r>
              <a:rPr lang="en-GB" sz="2000" dirty="0"/>
              <a:t>Data from the survey is available on the following slide and can be used to support your outreach of the campaign.</a:t>
            </a:r>
            <a:endParaRPr lang="en-GB" sz="2400" dirty="0"/>
          </a:p>
        </p:txBody>
      </p:sp>
      <p:sp>
        <p:nvSpPr>
          <p:cNvPr id="4" name="Slide Number Placeholder 3">
            <a:extLst>
              <a:ext uri="{FF2B5EF4-FFF2-40B4-BE49-F238E27FC236}">
                <a16:creationId xmlns:a16="http://schemas.microsoft.com/office/drawing/2014/main" id="{09776A9A-448E-8A4C-8353-C962B42D7E05}"/>
              </a:ext>
            </a:extLst>
          </p:cNvPr>
          <p:cNvSpPr>
            <a:spLocks noGrp="1"/>
          </p:cNvSpPr>
          <p:nvPr>
            <p:ph type="sldNum" sz="quarter" idx="12"/>
          </p:nvPr>
        </p:nvSpPr>
        <p:spPr/>
        <p:txBody>
          <a:bodyPr/>
          <a:lstStyle/>
          <a:p>
            <a:fld id="{98FF217E-B86F-EA42-9607-BE163228A213}" type="slidenum">
              <a:rPr lang="en-GB"/>
              <a:t>25</a:t>
            </a:fld>
            <a:endParaRPr lang="en-GB"/>
          </a:p>
        </p:txBody>
      </p:sp>
    </p:spTree>
    <p:extLst>
      <p:ext uri="{BB962C8B-B14F-4D97-AF65-F5344CB8AC3E}">
        <p14:creationId xmlns:p14="http://schemas.microsoft.com/office/powerpoint/2010/main" val="4286656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809F-8161-4748-AFA8-2D9D0DF82BC3}"/>
              </a:ext>
            </a:extLst>
          </p:cNvPr>
          <p:cNvSpPr>
            <a:spLocks noGrp="1"/>
          </p:cNvSpPr>
          <p:nvPr>
            <p:ph type="title"/>
          </p:nvPr>
        </p:nvSpPr>
        <p:spPr/>
        <p:txBody>
          <a:bodyPr/>
          <a:lstStyle/>
          <a:p>
            <a:r>
              <a:rPr lang="en-GB" dirty="0"/>
              <a:t>Underground cables survey results</a:t>
            </a:r>
          </a:p>
        </p:txBody>
      </p:sp>
      <p:sp>
        <p:nvSpPr>
          <p:cNvPr id="3" name="Content Placeholder 2">
            <a:extLst>
              <a:ext uri="{FF2B5EF4-FFF2-40B4-BE49-F238E27FC236}">
                <a16:creationId xmlns:a16="http://schemas.microsoft.com/office/drawing/2014/main" id="{E09D2775-5CFB-BA44-9DBA-933F7C285FCA}"/>
              </a:ext>
            </a:extLst>
          </p:cNvPr>
          <p:cNvSpPr>
            <a:spLocks noGrp="1"/>
          </p:cNvSpPr>
          <p:nvPr>
            <p:ph idx="1"/>
          </p:nvPr>
        </p:nvSpPr>
        <p:spPr>
          <a:xfrm>
            <a:off x="720000" y="1800000"/>
            <a:ext cx="9957600" cy="3960000"/>
          </a:xfrm>
        </p:spPr>
        <p:txBody>
          <a:bodyPr/>
          <a:lstStyle/>
          <a:p>
            <a:pPr>
              <a:spcAft>
                <a:spcPts val="600"/>
              </a:spcAft>
            </a:pPr>
            <a:r>
              <a:rPr lang="en-GB" dirty="0"/>
              <a:t>Survey methodology (October 2020)</a:t>
            </a:r>
            <a:endParaRPr lang="en-GB" b="0" dirty="0">
              <a:solidFill>
                <a:schemeClr val="tx1"/>
              </a:solidFill>
            </a:endParaRPr>
          </a:p>
          <a:p>
            <a:pPr>
              <a:spcAft>
                <a:spcPts val="1260"/>
              </a:spcAft>
            </a:pPr>
            <a:r>
              <a:rPr lang="en-GB" sz="2000" b="0" kern="1400" dirty="0">
                <a:solidFill>
                  <a:schemeClr val="tx1"/>
                </a:solidFill>
                <a:ea typeface="Gill Sans MT" panose="020B0502020104020203" pitchFamily="34" charset="0"/>
                <a:cs typeface="Gill Sans MT" panose="020B0502020104020203" pitchFamily="34" charset="0"/>
              </a:rPr>
              <a:t>R</a:t>
            </a:r>
            <a:r>
              <a:rPr lang="en-GB" sz="2000" b="0" kern="1400" dirty="0">
                <a:solidFill>
                  <a:schemeClr val="tx1"/>
                </a:solidFill>
                <a:effectLst/>
                <a:ea typeface="Gill Sans MT" panose="020B0502020104020203" pitchFamily="34" charset="0"/>
                <a:cs typeface="Gill Sans MT" panose="020B0502020104020203" pitchFamily="34" charset="0"/>
              </a:rPr>
              <a:t>esearch carried out by 3gem on behalf of the Energy Networks Association in October 2020. Total sample size was 1,000 people across the UK, aged 18 – 65, and 500 tradespeople in the UK working in the following industries:</a:t>
            </a:r>
          </a:p>
          <a:p>
            <a:pPr marL="342900" indent="-342900">
              <a:buFont typeface="Arial" panose="020B0604020202020204" pitchFamily="34" charset="0"/>
              <a:buChar char="•"/>
            </a:pPr>
            <a:r>
              <a:rPr lang="en-GB" sz="2000" b="0" kern="1400" dirty="0">
                <a:solidFill>
                  <a:schemeClr val="tx1"/>
                </a:solidFill>
                <a:effectLst/>
                <a:ea typeface="Gill Sans MT" panose="020B0502020104020203" pitchFamily="34" charset="0"/>
                <a:cs typeface="Gill Sans MT" panose="020B0502020104020203" pitchFamily="34" charset="0"/>
              </a:rPr>
              <a:t>Construction</a:t>
            </a:r>
          </a:p>
          <a:p>
            <a:pPr marL="342900" indent="-342900">
              <a:buFont typeface="Arial" panose="020B0604020202020204" pitchFamily="34" charset="0"/>
              <a:buChar char="•"/>
            </a:pPr>
            <a:r>
              <a:rPr lang="en-GB" sz="2000" b="0" kern="1400" dirty="0">
                <a:solidFill>
                  <a:schemeClr val="tx1"/>
                </a:solidFill>
                <a:effectLst/>
                <a:ea typeface="Gill Sans MT" panose="020B0502020104020203" pitchFamily="34" charset="0"/>
                <a:cs typeface="Gill Sans MT" panose="020B0502020104020203" pitchFamily="34" charset="0"/>
              </a:rPr>
              <a:t>Paving</a:t>
            </a:r>
          </a:p>
          <a:p>
            <a:pPr marL="342900" indent="-342900">
              <a:buFont typeface="Arial" panose="020B0604020202020204" pitchFamily="34" charset="0"/>
              <a:buChar char="•"/>
            </a:pPr>
            <a:r>
              <a:rPr lang="en-GB" sz="2000" b="0" kern="1400" dirty="0">
                <a:solidFill>
                  <a:schemeClr val="tx1"/>
                </a:solidFill>
                <a:effectLst/>
                <a:ea typeface="Gill Sans MT" panose="020B0502020104020203" pitchFamily="34" charset="0"/>
                <a:cs typeface="Gill Sans MT" panose="020B0502020104020203" pitchFamily="34" charset="0"/>
              </a:rPr>
              <a:t>Fencing</a:t>
            </a:r>
          </a:p>
          <a:p>
            <a:pPr marL="342900" indent="-342900">
              <a:buFont typeface="Arial" panose="020B0604020202020204" pitchFamily="34" charset="0"/>
              <a:buChar char="•"/>
            </a:pPr>
            <a:r>
              <a:rPr lang="en-GB" sz="2000" b="0" kern="1400" dirty="0">
                <a:solidFill>
                  <a:schemeClr val="tx1"/>
                </a:solidFill>
                <a:effectLst/>
                <a:ea typeface="Gill Sans MT" panose="020B0502020104020203" pitchFamily="34" charset="0"/>
                <a:cs typeface="Gill Sans MT" panose="020B0502020104020203" pitchFamily="34" charset="0"/>
              </a:rPr>
              <a:t>Landscaping</a:t>
            </a:r>
          </a:p>
          <a:p>
            <a:endParaRPr lang="en-GB" dirty="0"/>
          </a:p>
        </p:txBody>
      </p:sp>
      <p:sp>
        <p:nvSpPr>
          <p:cNvPr id="5" name="Slide Number Placeholder 4">
            <a:extLst>
              <a:ext uri="{FF2B5EF4-FFF2-40B4-BE49-F238E27FC236}">
                <a16:creationId xmlns:a16="http://schemas.microsoft.com/office/drawing/2014/main" id="{0CFA9D3C-2222-0243-8F43-B1727B821E4A}"/>
              </a:ext>
            </a:extLst>
          </p:cNvPr>
          <p:cNvSpPr>
            <a:spLocks noGrp="1"/>
          </p:cNvSpPr>
          <p:nvPr>
            <p:ph type="sldNum" sz="quarter" idx="12"/>
          </p:nvPr>
        </p:nvSpPr>
        <p:spPr/>
        <p:txBody>
          <a:bodyPr/>
          <a:lstStyle/>
          <a:p>
            <a:fld id="{98FF217E-B86F-EA42-9607-BE163228A213}" type="slidenum">
              <a:rPr lang="en-GB"/>
              <a:pPr/>
              <a:t>26</a:t>
            </a:fld>
            <a:endParaRPr lang="en-GB"/>
          </a:p>
        </p:txBody>
      </p:sp>
    </p:spTree>
    <p:extLst>
      <p:ext uri="{BB962C8B-B14F-4D97-AF65-F5344CB8AC3E}">
        <p14:creationId xmlns:p14="http://schemas.microsoft.com/office/powerpoint/2010/main" val="866768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809F-8161-4748-AFA8-2D9D0DF82BC3}"/>
              </a:ext>
            </a:extLst>
          </p:cNvPr>
          <p:cNvSpPr>
            <a:spLocks noGrp="1"/>
          </p:cNvSpPr>
          <p:nvPr>
            <p:ph type="title"/>
          </p:nvPr>
        </p:nvSpPr>
        <p:spPr/>
        <p:txBody>
          <a:bodyPr/>
          <a:lstStyle/>
          <a:p>
            <a:r>
              <a:rPr lang="en-GB" dirty="0"/>
              <a:t>Underground cables survey results</a:t>
            </a:r>
          </a:p>
        </p:txBody>
      </p:sp>
      <p:sp>
        <p:nvSpPr>
          <p:cNvPr id="3" name="Content Placeholder 2">
            <a:extLst>
              <a:ext uri="{FF2B5EF4-FFF2-40B4-BE49-F238E27FC236}">
                <a16:creationId xmlns:a16="http://schemas.microsoft.com/office/drawing/2014/main" id="{E09D2775-5CFB-BA44-9DBA-933F7C285FCA}"/>
              </a:ext>
            </a:extLst>
          </p:cNvPr>
          <p:cNvSpPr>
            <a:spLocks noGrp="1"/>
          </p:cNvSpPr>
          <p:nvPr>
            <p:ph idx="1"/>
          </p:nvPr>
        </p:nvSpPr>
        <p:spPr>
          <a:xfrm>
            <a:off x="720000" y="1800000"/>
            <a:ext cx="9957600" cy="3960000"/>
          </a:xfrm>
        </p:spPr>
        <p:txBody>
          <a:bodyPr/>
          <a:lstStyle/>
          <a:p>
            <a:pPr>
              <a:spcAft>
                <a:spcPts val="600"/>
              </a:spcAft>
            </a:pPr>
            <a:r>
              <a:rPr lang="en-GB" sz="2000" dirty="0"/>
              <a:t>Top-line statistics (October 2020)</a:t>
            </a:r>
            <a:endParaRPr lang="en-GB" b="0" dirty="0">
              <a:solidFill>
                <a:schemeClr val="tx1"/>
              </a:solidFill>
            </a:endParaRPr>
          </a:p>
          <a:p>
            <a:pPr marL="342900" lvl="0" indent="-342900">
              <a:spcBef>
                <a:spcPts val="400"/>
              </a:spcBef>
              <a:buFont typeface="Symbol" panose="05050102010706020507" pitchFamily="18" charset="2"/>
              <a:buChar char=""/>
            </a:pPr>
            <a:r>
              <a:rPr lang="en-GB" sz="1600" b="0" kern="1400" dirty="0">
                <a:solidFill>
                  <a:schemeClr val="tx1"/>
                </a:solidFill>
                <a:ea typeface="Gill Sans MT" panose="020B0502020104020203" pitchFamily="34" charset="0"/>
                <a:cs typeface="Gill Sans MT" panose="020B0502020104020203" pitchFamily="34" charset="0"/>
              </a:rPr>
              <a:t>Data from the Health &amp; Safety Executive shows i</a:t>
            </a:r>
            <a:r>
              <a:rPr lang="en-GB" sz="1600" b="0" kern="1400" dirty="0">
                <a:solidFill>
                  <a:schemeClr val="tx1"/>
                </a:solidFill>
                <a:effectLst/>
                <a:ea typeface="Gill Sans MT" panose="020B0502020104020203" pitchFamily="34" charset="0"/>
                <a:cs typeface="Gill Sans MT" panose="020B0502020104020203" pitchFamily="34" charset="0"/>
              </a:rPr>
              <a:t>n the last five years 354 people suffered life changing injuries after striking a live underground electricity cable </a:t>
            </a:r>
          </a:p>
          <a:p>
            <a:pPr marL="342900" lvl="0" indent="-342900">
              <a:spcBef>
                <a:spcPts val="400"/>
              </a:spcBef>
              <a:buFont typeface="Symbol" panose="05050102010706020507" pitchFamily="18" charset="2"/>
              <a:buChar char=""/>
            </a:pPr>
            <a:r>
              <a:rPr lang="en-GB" sz="1600" b="0" kern="1400" dirty="0">
                <a:solidFill>
                  <a:schemeClr val="tx1"/>
                </a:solidFill>
                <a:effectLst/>
                <a:ea typeface="Gill Sans MT" panose="020B0502020104020203" pitchFamily="34" charset="0"/>
                <a:cs typeface="Gill Sans MT" panose="020B0502020104020203" pitchFamily="34" charset="0"/>
              </a:rPr>
              <a:t>On average, 70 people suffer life changing injuries each year after accidentally striking underground cables whilst digging (ENA research)</a:t>
            </a:r>
          </a:p>
          <a:p>
            <a:pPr marL="342900" indent="-342900">
              <a:spcBef>
                <a:spcPts val="400"/>
              </a:spcBef>
              <a:buFont typeface="Symbol" panose="05050102010706020507" pitchFamily="18" charset="2"/>
              <a:buChar char=""/>
            </a:pPr>
            <a:r>
              <a:rPr lang="en-GB" sz="1600" b="0" kern="1400" dirty="0">
                <a:solidFill>
                  <a:schemeClr val="tx1"/>
                </a:solidFill>
                <a:effectLst/>
                <a:ea typeface="Gill Sans MT" panose="020B0502020104020203" pitchFamily="34" charset="0"/>
                <a:cs typeface="Gill Sans MT" panose="020B0502020104020203" pitchFamily="34" charset="0"/>
              </a:rPr>
              <a:t>Construction workers identified as extreme risk with 4 out of 5 reported incidents involving a tradesperson (ENA research)</a:t>
            </a:r>
          </a:p>
          <a:p>
            <a:pPr marL="342900" indent="-342900">
              <a:spcBef>
                <a:spcPts val="400"/>
              </a:spcBef>
              <a:buFont typeface="Symbol" panose="05050102010706020507" pitchFamily="18" charset="2"/>
              <a:buChar char=""/>
            </a:pPr>
            <a:r>
              <a:rPr lang="en-GB" sz="1600" b="0" kern="1400" dirty="0">
                <a:solidFill>
                  <a:schemeClr val="tx1"/>
                </a:solidFill>
                <a:effectLst/>
                <a:ea typeface="Gill Sans MT" panose="020B0502020104020203" pitchFamily="34" charset="0"/>
                <a:cs typeface="Gill Sans MT" panose="020B0502020104020203" pitchFamily="34" charset="0"/>
              </a:rPr>
              <a:t>Research reveals nearly a third (31%) of tradespeople do not always check for underground cables (ENA research)</a:t>
            </a:r>
          </a:p>
          <a:p>
            <a:pPr marL="342900" indent="-342900">
              <a:spcBef>
                <a:spcPts val="400"/>
              </a:spcBef>
              <a:buFont typeface="Symbol" panose="05050102010706020507" pitchFamily="18" charset="2"/>
              <a:buChar char=""/>
            </a:pPr>
            <a:r>
              <a:rPr lang="en-GB" sz="1600" b="0" kern="1400" dirty="0">
                <a:solidFill>
                  <a:schemeClr val="tx1"/>
                </a:solidFill>
                <a:effectLst/>
                <a:ea typeface="Gill Sans MT" panose="020B0502020104020203" pitchFamily="34" charset="0"/>
                <a:cs typeface="Gill Sans MT" panose="020B0502020104020203" pitchFamily="34" charset="0"/>
              </a:rPr>
              <a:t>79% of homeowners are unaware these live electricity cables are potentially beneath their homes or gardens (ENA research)</a:t>
            </a:r>
          </a:p>
          <a:p>
            <a:pPr marL="342900" indent="-342900">
              <a:spcBef>
                <a:spcPts val="400"/>
              </a:spcBef>
              <a:buFont typeface="Symbol" panose="05050102010706020507" pitchFamily="18" charset="2"/>
              <a:buChar char=""/>
            </a:pPr>
            <a:r>
              <a:rPr lang="en-GB" sz="1600" b="0" kern="1400" dirty="0">
                <a:solidFill>
                  <a:schemeClr val="tx1"/>
                </a:solidFill>
                <a:effectLst/>
                <a:ea typeface="Gill Sans MT" panose="020B0502020104020203" pitchFamily="34" charset="0"/>
                <a:cs typeface="Gill Sans MT" panose="020B0502020104020203" pitchFamily="34" charset="0"/>
              </a:rPr>
              <a:t>Almost one in five (18%) homeowners have tackled potentially dangerous outdoor construction projects over lockdown (ENA research)</a:t>
            </a:r>
          </a:p>
        </p:txBody>
      </p:sp>
      <p:sp>
        <p:nvSpPr>
          <p:cNvPr id="5" name="Slide Number Placeholder 4">
            <a:extLst>
              <a:ext uri="{FF2B5EF4-FFF2-40B4-BE49-F238E27FC236}">
                <a16:creationId xmlns:a16="http://schemas.microsoft.com/office/drawing/2014/main" id="{0CFA9D3C-2222-0243-8F43-B1727B821E4A}"/>
              </a:ext>
            </a:extLst>
          </p:cNvPr>
          <p:cNvSpPr>
            <a:spLocks noGrp="1"/>
          </p:cNvSpPr>
          <p:nvPr>
            <p:ph type="sldNum" sz="quarter" idx="12"/>
          </p:nvPr>
        </p:nvSpPr>
        <p:spPr/>
        <p:txBody>
          <a:bodyPr/>
          <a:lstStyle/>
          <a:p>
            <a:fld id="{98FF217E-B86F-EA42-9607-BE163228A213}" type="slidenum">
              <a:rPr lang="en-GB"/>
              <a:pPr/>
              <a:t>27</a:t>
            </a:fld>
            <a:endParaRPr lang="en-GB"/>
          </a:p>
        </p:txBody>
      </p:sp>
    </p:spTree>
    <p:extLst>
      <p:ext uri="{BB962C8B-B14F-4D97-AF65-F5344CB8AC3E}">
        <p14:creationId xmlns:p14="http://schemas.microsoft.com/office/powerpoint/2010/main" val="2198676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205D0-5B81-E54C-BC9C-1A5C8306C6EA}"/>
              </a:ext>
            </a:extLst>
          </p:cNvPr>
          <p:cNvSpPr>
            <a:spLocks noGrp="1"/>
          </p:cNvSpPr>
          <p:nvPr>
            <p:ph type="ctrTitle"/>
          </p:nvPr>
        </p:nvSpPr>
        <p:spPr/>
        <p:txBody>
          <a:bodyPr/>
          <a:lstStyle/>
          <a:p>
            <a:r>
              <a:rPr lang="en-GB" dirty="0"/>
              <a:t>Email for partner networks</a:t>
            </a:r>
          </a:p>
        </p:txBody>
      </p:sp>
      <p:sp>
        <p:nvSpPr>
          <p:cNvPr id="3" name="Subtitle 2">
            <a:extLst>
              <a:ext uri="{FF2B5EF4-FFF2-40B4-BE49-F238E27FC236}">
                <a16:creationId xmlns:a16="http://schemas.microsoft.com/office/drawing/2014/main" id="{43E9C02A-984B-4548-A0E0-6C6B462DEAEC}"/>
              </a:ext>
            </a:extLst>
          </p:cNvPr>
          <p:cNvSpPr>
            <a:spLocks noGrp="1"/>
          </p:cNvSpPr>
          <p:nvPr>
            <p:ph type="subTitle" idx="1"/>
          </p:nvPr>
        </p:nvSpPr>
        <p:spPr>
          <a:xfrm>
            <a:off x="720000" y="3510408"/>
            <a:ext cx="9957600" cy="962305"/>
          </a:xfrm>
        </p:spPr>
        <p:txBody>
          <a:bodyPr>
            <a:noAutofit/>
          </a:bodyPr>
          <a:lstStyle/>
          <a:p>
            <a:pPr marL="0" indent="0">
              <a:lnSpc>
                <a:spcPts val="2200"/>
              </a:lnSpc>
              <a:spcBef>
                <a:spcPts val="0"/>
              </a:spcBef>
              <a:buNone/>
            </a:pPr>
            <a:r>
              <a:rPr lang="en-GB" sz="2000" dirty="0"/>
              <a:t>We encourage you to circulate the email copy on the following page to your partner networks to explain the campaign and generate further support.</a:t>
            </a:r>
          </a:p>
        </p:txBody>
      </p:sp>
      <p:sp>
        <p:nvSpPr>
          <p:cNvPr id="4" name="Slide Number Placeholder 3">
            <a:extLst>
              <a:ext uri="{FF2B5EF4-FFF2-40B4-BE49-F238E27FC236}">
                <a16:creationId xmlns:a16="http://schemas.microsoft.com/office/drawing/2014/main" id="{09776A9A-448E-8A4C-8353-C962B42D7E05}"/>
              </a:ext>
            </a:extLst>
          </p:cNvPr>
          <p:cNvSpPr>
            <a:spLocks noGrp="1"/>
          </p:cNvSpPr>
          <p:nvPr>
            <p:ph type="sldNum" sz="quarter" idx="12"/>
          </p:nvPr>
        </p:nvSpPr>
        <p:spPr/>
        <p:txBody>
          <a:bodyPr/>
          <a:lstStyle/>
          <a:p>
            <a:fld id="{98FF217E-B86F-EA42-9607-BE163228A213}" type="slidenum">
              <a:rPr lang="en-GB"/>
              <a:t>28</a:t>
            </a:fld>
            <a:endParaRPr lang="en-GB"/>
          </a:p>
        </p:txBody>
      </p:sp>
    </p:spTree>
    <p:extLst>
      <p:ext uri="{BB962C8B-B14F-4D97-AF65-F5344CB8AC3E}">
        <p14:creationId xmlns:p14="http://schemas.microsoft.com/office/powerpoint/2010/main" val="1545790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809F-8161-4748-AFA8-2D9D0DF82BC3}"/>
              </a:ext>
            </a:extLst>
          </p:cNvPr>
          <p:cNvSpPr>
            <a:spLocks noGrp="1"/>
          </p:cNvSpPr>
          <p:nvPr>
            <p:ph type="title"/>
          </p:nvPr>
        </p:nvSpPr>
        <p:spPr/>
        <p:txBody>
          <a:bodyPr/>
          <a:lstStyle/>
          <a:p>
            <a:r>
              <a:rPr lang="en-GB" dirty="0"/>
              <a:t>Email for partner networks</a:t>
            </a:r>
          </a:p>
        </p:txBody>
      </p:sp>
      <p:sp>
        <p:nvSpPr>
          <p:cNvPr id="3" name="Content Placeholder 2">
            <a:extLst>
              <a:ext uri="{FF2B5EF4-FFF2-40B4-BE49-F238E27FC236}">
                <a16:creationId xmlns:a16="http://schemas.microsoft.com/office/drawing/2014/main" id="{E09D2775-5CFB-BA44-9DBA-933F7C285FCA}"/>
              </a:ext>
            </a:extLst>
          </p:cNvPr>
          <p:cNvSpPr>
            <a:spLocks noGrp="1"/>
          </p:cNvSpPr>
          <p:nvPr>
            <p:ph idx="1"/>
          </p:nvPr>
        </p:nvSpPr>
        <p:spPr>
          <a:xfrm>
            <a:off x="720000" y="1800000"/>
            <a:ext cx="9957600" cy="3960000"/>
          </a:xfrm>
        </p:spPr>
        <p:txBody>
          <a:bodyPr/>
          <a:lstStyle/>
          <a:p>
            <a:pPr>
              <a:spcAft>
                <a:spcPts val="600"/>
              </a:spcAft>
            </a:pPr>
            <a:r>
              <a:rPr lang="en-GB" sz="2000" b="1" dirty="0">
                <a:solidFill>
                  <a:schemeClr val="accent1"/>
                </a:solidFill>
                <a:effectLst/>
                <a:ea typeface="Calibri" panose="020F0502020204030204" pitchFamily="34" charset="0"/>
              </a:rPr>
              <a:t>Email subject:</a:t>
            </a:r>
            <a:r>
              <a:rPr lang="en-GB" sz="2000" dirty="0">
                <a:solidFill>
                  <a:schemeClr val="accent1"/>
                </a:solidFill>
                <a:effectLst/>
                <a:ea typeface="Calibri" panose="020F0502020204030204" pitchFamily="34" charset="0"/>
              </a:rPr>
              <a:t> </a:t>
            </a:r>
            <a:r>
              <a:rPr lang="en-GB" sz="2000" i="1" dirty="0">
                <a:solidFill>
                  <a:schemeClr val="accent1"/>
                </a:solidFill>
                <a:effectLst/>
                <a:ea typeface="Calibri" panose="020F0502020204030204" pitchFamily="34" charset="0"/>
              </a:rPr>
              <a:t>Think Before You Dig! </a:t>
            </a:r>
            <a:r>
              <a:rPr lang="en-GB" sz="2000" dirty="0">
                <a:solidFill>
                  <a:schemeClr val="accent1"/>
                </a:solidFill>
                <a:effectLst/>
                <a:ea typeface="Calibri" panose="020F0502020204030204" pitchFamily="34" charset="0"/>
              </a:rPr>
              <a:t>to reduce underground cable incidents</a:t>
            </a:r>
            <a:endParaRPr lang="en-GB" b="0" dirty="0">
              <a:solidFill>
                <a:schemeClr val="accent1"/>
              </a:solidFill>
            </a:endParaRPr>
          </a:p>
          <a:p>
            <a:pPr>
              <a:lnSpc>
                <a:spcPts val="2000"/>
              </a:lnSpc>
              <a:spcBef>
                <a:spcPts val="0"/>
              </a:spcBef>
            </a:pPr>
            <a:r>
              <a:rPr lang="en-GB" sz="1400" b="0" dirty="0">
                <a:solidFill>
                  <a:schemeClr val="tx1"/>
                </a:solidFill>
                <a:effectLst/>
                <a:ea typeface="Calibri" panose="020F0502020204030204" pitchFamily="34" charset="0"/>
              </a:rPr>
              <a:t>Dear </a:t>
            </a:r>
            <a:r>
              <a:rPr lang="en-GB" sz="1400" b="0" dirty="0">
                <a:solidFill>
                  <a:srgbClr val="FF0000"/>
                </a:solidFill>
                <a:effectLst/>
                <a:ea typeface="Calibri" panose="020F0502020204030204" pitchFamily="34" charset="0"/>
              </a:rPr>
              <a:t>&lt;&lt;insert contact name&gt;&gt;</a:t>
            </a:r>
            <a:r>
              <a:rPr lang="en-GB" sz="1400" b="0" dirty="0">
                <a:solidFill>
                  <a:schemeClr val="tx1"/>
                </a:solidFill>
                <a:effectLst/>
                <a:ea typeface="Calibri" panose="020F0502020204030204" pitchFamily="34" charset="0"/>
              </a:rPr>
              <a:t>,</a:t>
            </a:r>
          </a:p>
          <a:p>
            <a:pPr>
              <a:lnSpc>
                <a:spcPts val="2000"/>
              </a:lnSpc>
              <a:spcBef>
                <a:spcPts val="0"/>
              </a:spcBef>
            </a:pPr>
            <a:r>
              <a:rPr lang="en-GB" sz="1400" b="0" dirty="0">
                <a:solidFill>
                  <a:srgbClr val="FF0000"/>
                </a:solidFill>
                <a:effectLst/>
                <a:ea typeface="Calibri" panose="020F0502020204030204" pitchFamily="34" charset="0"/>
              </a:rPr>
              <a:t> </a:t>
            </a:r>
            <a:endParaRPr lang="en-GB" sz="1400" b="0" dirty="0">
              <a:effectLst/>
              <a:ea typeface="Calibri" panose="020F0502020204030204" pitchFamily="34" charset="0"/>
            </a:endParaRPr>
          </a:p>
          <a:p>
            <a:pPr>
              <a:lnSpc>
                <a:spcPts val="2000"/>
              </a:lnSpc>
              <a:spcBef>
                <a:spcPts val="0"/>
              </a:spcBef>
            </a:pPr>
            <a:r>
              <a:rPr lang="en-GB" sz="1400" b="0" dirty="0">
                <a:solidFill>
                  <a:srgbClr val="FF0000"/>
                </a:solidFill>
                <a:effectLst/>
                <a:ea typeface="Calibri" panose="020F0502020204030204" pitchFamily="34" charset="0"/>
              </a:rPr>
              <a:t>&lt;&lt;Insert any relevant background info of conversations with the email recipient, e.g. ‘Good speaking to you earlier. As promised, here is an email to explain more about the campaign and how you might be able to help.’&gt;&gt; </a:t>
            </a:r>
            <a:endParaRPr lang="en-GB" sz="1400" b="0" dirty="0">
              <a:effectLst/>
              <a:ea typeface="Calibri" panose="020F0502020204030204" pitchFamily="34" charset="0"/>
            </a:endParaRPr>
          </a:p>
          <a:p>
            <a:pPr>
              <a:lnSpc>
                <a:spcPts val="2000"/>
              </a:lnSpc>
              <a:spcBef>
                <a:spcPts val="0"/>
              </a:spcBef>
            </a:pPr>
            <a:r>
              <a:rPr lang="en-GB" sz="1400" b="0" dirty="0">
                <a:solidFill>
                  <a:srgbClr val="000000"/>
                </a:solidFill>
                <a:effectLst/>
                <a:ea typeface="Calibri" panose="020F0502020204030204" pitchFamily="34" charset="0"/>
              </a:rPr>
              <a:t> </a:t>
            </a:r>
            <a:endParaRPr lang="en-GB" sz="1400" b="0" dirty="0">
              <a:effectLst/>
              <a:ea typeface="Calibri" panose="020F0502020204030204" pitchFamily="34" charset="0"/>
            </a:endParaRPr>
          </a:p>
          <a:p>
            <a:pPr>
              <a:lnSpc>
                <a:spcPts val="2000"/>
              </a:lnSpc>
              <a:spcBef>
                <a:spcPts val="0"/>
              </a:spcBef>
            </a:pPr>
            <a:r>
              <a:rPr lang="en-GB" sz="1400" b="0" dirty="0">
                <a:solidFill>
                  <a:schemeClr val="tx1"/>
                </a:solidFill>
                <a:effectLst/>
                <a:ea typeface="Calibri" panose="020F0502020204030204" pitchFamily="34" charset="0"/>
              </a:rPr>
              <a:t>We’ve partnered with the Energy Networks Association (ENA) to launch its new </a:t>
            </a:r>
            <a:r>
              <a:rPr lang="en-GB" sz="1400" b="0" i="1" dirty="0">
                <a:solidFill>
                  <a:schemeClr val="tx1"/>
                </a:solidFill>
                <a:effectLst/>
                <a:ea typeface="Calibri" panose="020F0502020204030204" pitchFamily="34" charset="0"/>
              </a:rPr>
              <a:t>Think Before You Dig! </a:t>
            </a:r>
            <a:r>
              <a:rPr lang="en-GB" sz="1400" b="0" dirty="0">
                <a:solidFill>
                  <a:schemeClr val="tx1"/>
                </a:solidFill>
                <a:effectLst/>
                <a:ea typeface="Calibri" panose="020F0502020204030204" pitchFamily="34" charset="0"/>
              </a:rPr>
              <a:t>campaign, to raise awareness of the risks of underground dangers such as electricity cables and gas pipes and encourage anyone undertaking work that involves digging to </a:t>
            </a:r>
            <a:r>
              <a:rPr lang="en-GB" sz="1400" b="0" i="1" dirty="0">
                <a:solidFill>
                  <a:schemeClr val="tx1"/>
                </a:solidFill>
                <a:effectLst/>
                <a:ea typeface="Calibri" panose="020F0502020204030204" pitchFamily="34" charset="0"/>
              </a:rPr>
              <a:t>Plan, Scan, Think Before You Dig!</a:t>
            </a:r>
          </a:p>
          <a:p>
            <a:pPr>
              <a:lnSpc>
                <a:spcPts val="2000"/>
              </a:lnSpc>
              <a:spcBef>
                <a:spcPts val="0"/>
              </a:spcBef>
            </a:pPr>
            <a:endParaRPr lang="en-GB" sz="1400" b="0" i="1" dirty="0">
              <a:solidFill>
                <a:schemeClr val="tx1"/>
              </a:solidFill>
              <a:ea typeface="Calibri" panose="020F0502020204030204" pitchFamily="34" charset="0"/>
            </a:endParaRPr>
          </a:p>
          <a:p>
            <a:pPr>
              <a:lnSpc>
                <a:spcPts val="2000"/>
              </a:lnSpc>
              <a:spcBef>
                <a:spcPts val="0"/>
              </a:spcBef>
            </a:pPr>
            <a:r>
              <a:rPr lang="en-GB" sz="1400" dirty="0">
                <a:solidFill>
                  <a:schemeClr val="tx1"/>
                </a:solidFill>
                <a:effectLst/>
                <a:ea typeface="Calibri" panose="020F0502020204030204" pitchFamily="34" charset="0"/>
              </a:rPr>
              <a:t>Why?</a:t>
            </a:r>
          </a:p>
          <a:p>
            <a:pPr>
              <a:lnSpc>
                <a:spcPts val="2000"/>
              </a:lnSpc>
              <a:spcBef>
                <a:spcPts val="0"/>
              </a:spcBef>
            </a:pPr>
            <a:r>
              <a:rPr lang="en-GB" sz="1400" b="0" dirty="0">
                <a:solidFill>
                  <a:schemeClr val="tx1"/>
                </a:solidFill>
                <a:effectLst/>
                <a:ea typeface="Calibri" panose="020F0502020204030204" pitchFamily="34" charset="0"/>
              </a:rPr>
              <a:t>Every year around 70 people in the UK are seriously injured from striking an underground electricity cable whilst digging. Nearly half of all cases (47%) were reported on public highways, construction sites and industrial buildings making tradespeople at extreme risk of serious injury in the workplace.</a:t>
            </a:r>
            <a:endParaRPr lang="en-GB" sz="1400" b="0" i="1" dirty="0">
              <a:solidFill>
                <a:schemeClr val="tx1"/>
              </a:solidFill>
              <a:effectLst/>
              <a:ea typeface="Calibri" panose="020F0502020204030204" pitchFamily="34" charset="0"/>
            </a:endParaRPr>
          </a:p>
        </p:txBody>
      </p:sp>
      <p:sp>
        <p:nvSpPr>
          <p:cNvPr id="5" name="Slide Number Placeholder 4">
            <a:extLst>
              <a:ext uri="{FF2B5EF4-FFF2-40B4-BE49-F238E27FC236}">
                <a16:creationId xmlns:a16="http://schemas.microsoft.com/office/drawing/2014/main" id="{0CFA9D3C-2222-0243-8F43-B1727B821E4A}"/>
              </a:ext>
            </a:extLst>
          </p:cNvPr>
          <p:cNvSpPr>
            <a:spLocks noGrp="1"/>
          </p:cNvSpPr>
          <p:nvPr>
            <p:ph type="sldNum" sz="quarter" idx="12"/>
          </p:nvPr>
        </p:nvSpPr>
        <p:spPr/>
        <p:txBody>
          <a:bodyPr/>
          <a:lstStyle/>
          <a:p>
            <a:fld id="{98FF217E-B86F-EA42-9607-BE163228A213}" type="slidenum">
              <a:rPr lang="en-GB"/>
              <a:pPr/>
              <a:t>29</a:t>
            </a:fld>
            <a:endParaRPr lang="en-GB"/>
          </a:p>
        </p:txBody>
      </p:sp>
    </p:spTree>
    <p:extLst>
      <p:ext uri="{BB962C8B-B14F-4D97-AF65-F5344CB8AC3E}">
        <p14:creationId xmlns:p14="http://schemas.microsoft.com/office/powerpoint/2010/main" val="2190580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809F-8161-4748-AFA8-2D9D0DF82BC3}"/>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E09D2775-5CFB-BA44-9DBA-933F7C285FCA}"/>
              </a:ext>
            </a:extLst>
          </p:cNvPr>
          <p:cNvSpPr>
            <a:spLocks noGrp="1"/>
          </p:cNvSpPr>
          <p:nvPr>
            <p:ph idx="1"/>
          </p:nvPr>
        </p:nvSpPr>
        <p:spPr>
          <a:xfrm>
            <a:off x="720000" y="1800000"/>
            <a:ext cx="9957600" cy="3960000"/>
          </a:xfrm>
        </p:spPr>
        <p:txBody>
          <a:bodyPr/>
          <a:lstStyle/>
          <a:p>
            <a:pPr>
              <a:spcAft>
                <a:spcPts val="600"/>
              </a:spcAft>
            </a:pPr>
            <a:r>
              <a:rPr lang="en-GB" dirty="0"/>
              <a:t>The campaign toolkit includes:</a:t>
            </a:r>
          </a:p>
          <a:p>
            <a:pPr lvl="2"/>
            <a:r>
              <a:rPr lang="en-GB" sz="2000" dirty="0"/>
              <a:t>Information about the campaign</a:t>
            </a:r>
          </a:p>
          <a:p>
            <a:pPr lvl="2"/>
            <a:r>
              <a:rPr lang="en-GB" sz="2000" dirty="0"/>
              <a:t>Key messages for </a:t>
            </a:r>
            <a:r>
              <a:rPr lang="en-GB" sz="2000" i="1" dirty="0"/>
              <a:t>Think Before You Dig!</a:t>
            </a:r>
          </a:p>
          <a:p>
            <a:pPr lvl="2"/>
            <a:r>
              <a:rPr lang="en-GB" sz="2000" dirty="0"/>
              <a:t>Template copy</a:t>
            </a:r>
          </a:p>
          <a:p>
            <a:pPr lvl="2"/>
            <a:r>
              <a:rPr lang="en-GB" sz="2000" dirty="0"/>
              <a:t>Campaign film</a:t>
            </a:r>
          </a:p>
          <a:p>
            <a:pPr lvl="2"/>
            <a:r>
              <a:rPr lang="en-GB" sz="2000" dirty="0"/>
              <a:t>A quote from Energy Networks Association (ENA)</a:t>
            </a:r>
          </a:p>
          <a:p>
            <a:pPr lvl="2"/>
            <a:r>
              <a:rPr lang="en-GB" sz="2000" dirty="0"/>
              <a:t>Template press release </a:t>
            </a:r>
          </a:p>
          <a:p>
            <a:pPr lvl="2"/>
            <a:r>
              <a:rPr lang="en-GB" sz="2000" dirty="0"/>
              <a:t>Key information and top-line stats from members of the public and industry workers’ awareness of underground cables </a:t>
            </a:r>
          </a:p>
          <a:p>
            <a:pPr lvl="2"/>
            <a:r>
              <a:rPr lang="en-GB" sz="2000" dirty="0"/>
              <a:t>A draft email to distribute across partner networks</a:t>
            </a:r>
          </a:p>
          <a:p>
            <a:pPr lvl="2"/>
            <a:r>
              <a:rPr lang="en-GB" sz="2000" dirty="0"/>
              <a:t>Additional data and information</a:t>
            </a:r>
          </a:p>
          <a:p>
            <a:pPr lvl="2"/>
            <a:endParaRPr lang="en-GB" dirty="0"/>
          </a:p>
          <a:p>
            <a:endParaRPr lang="en-GB" dirty="0"/>
          </a:p>
          <a:p>
            <a:endParaRPr lang="en-GB" dirty="0"/>
          </a:p>
        </p:txBody>
      </p:sp>
      <p:sp>
        <p:nvSpPr>
          <p:cNvPr id="5" name="Slide Number Placeholder 4">
            <a:extLst>
              <a:ext uri="{FF2B5EF4-FFF2-40B4-BE49-F238E27FC236}">
                <a16:creationId xmlns:a16="http://schemas.microsoft.com/office/drawing/2014/main" id="{0CFA9D3C-2222-0243-8F43-B1727B821E4A}"/>
              </a:ext>
            </a:extLst>
          </p:cNvPr>
          <p:cNvSpPr>
            <a:spLocks noGrp="1"/>
          </p:cNvSpPr>
          <p:nvPr>
            <p:ph type="sldNum" sz="quarter" idx="12"/>
          </p:nvPr>
        </p:nvSpPr>
        <p:spPr/>
        <p:txBody>
          <a:bodyPr/>
          <a:lstStyle/>
          <a:p>
            <a:fld id="{98FF217E-B86F-EA42-9607-BE163228A213}" type="slidenum">
              <a:rPr lang="en-GB"/>
              <a:pPr/>
              <a:t>3</a:t>
            </a:fld>
            <a:endParaRPr lang="en-GB"/>
          </a:p>
        </p:txBody>
      </p:sp>
    </p:spTree>
    <p:extLst>
      <p:ext uri="{BB962C8B-B14F-4D97-AF65-F5344CB8AC3E}">
        <p14:creationId xmlns:p14="http://schemas.microsoft.com/office/powerpoint/2010/main" val="2208568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809F-8161-4748-AFA8-2D9D0DF82BC3}"/>
              </a:ext>
            </a:extLst>
          </p:cNvPr>
          <p:cNvSpPr>
            <a:spLocks noGrp="1"/>
          </p:cNvSpPr>
          <p:nvPr>
            <p:ph type="title"/>
          </p:nvPr>
        </p:nvSpPr>
        <p:spPr/>
        <p:txBody>
          <a:bodyPr/>
          <a:lstStyle/>
          <a:p>
            <a:r>
              <a:rPr lang="en-GB" dirty="0"/>
              <a:t>Email for partner networks cont.</a:t>
            </a:r>
          </a:p>
        </p:txBody>
      </p:sp>
      <p:sp>
        <p:nvSpPr>
          <p:cNvPr id="3" name="Content Placeholder 2">
            <a:extLst>
              <a:ext uri="{FF2B5EF4-FFF2-40B4-BE49-F238E27FC236}">
                <a16:creationId xmlns:a16="http://schemas.microsoft.com/office/drawing/2014/main" id="{E09D2775-5CFB-BA44-9DBA-933F7C285FCA}"/>
              </a:ext>
            </a:extLst>
          </p:cNvPr>
          <p:cNvSpPr>
            <a:spLocks noGrp="1"/>
          </p:cNvSpPr>
          <p:nvPr>
            <p:ph idx="1"/>
          </p:nvPr>
        </p:nvSpPr>
        <p:spPr>
          <a:xfrm>
            <a:off x="720000" y="1800000"/>
            <a:ext cx="9957600" cy="3960000"/>
          </a:xfrm>
        </p:spPr>
        <p:txBody>
          <a:bodyPr/>
          <a:lstStyle/>
          <a:p>
            <a:pPr>
              <a:lnSpc>
                <a:spcPts val="2000"/>
              </a:lnSpc>
              <a:spcBef>
                <a:spcPts val="0"/>
              </a:spcBef>
            </a:pPr>
            <a:r>
              <a:rPr lang="en-GB" sz="1400" b="0" dirty="0">
                <a:solidFill>
                  <a:schemeClr val="tx1"/>
                </a:solidFill>
                <a:effectLst/>
                <a:latin typeface="+mj-lt"/>
                <a:ea typeface="Calibri" panose="020F0502020204030204" pitchFamily="34" charset="0"/>
              </a:rPr>
              <a:t>Houses, offices, shops, factories and street furniture all have electric cables supplying them. The cables carry voltages ranging from 230 volts (domestic voltage) and above. Even domestic voltage cables can be fatal and can be buried outside homes and in driveways. The risk of danger can be considerably reduced by following some simple safety tips.</a:t>
            </a:r>
          </a:p>
          <a:p>
            <a:pPr>
              <a:lnSpc>
                <a:spcPts val="2000"/>
              </a:lnSpc>
              <a:spcBef>
                <a:spcPts val="0"/>
              </a:spcBef>
            </a:pPr>
            <a:endParaRPr lang="en-GB" sz="1400" b="0" dirty="0">
              <a:solidFill>
                <a:schemeClr val="tx1"/>
              </a:solidFill>
              <a:effectLst/>
              <a:latin typeface="+mj-lt"/>
              <a:ea typeface="Calibri" panose="020F0502020204030204" pitchFamily="34" charset="0"/>
            </a:endParaRPr>
          </a:p>
          <a:p>
            <a:pPr>
              <a:lnSpc>
                <a:spcPts val="2000"/>
              </a:lnSpc>
              <a:spcBef>
                <a:spcPts val="0"/>
              </a:spcBef>
            </a:pPr>
            <a:r>
              <a:rPr lang="en-GB" sz="1400" b="0" dirty="0">
                <a:solidFill>
                  <a:schemeClr val="tx1"/>
                </a:solidFill>
                <a:effectLst/>
                <a:latin typeface="+mj-lt"/>
                <a:ea typeface="Calibri" panose="020F0502020204030204" pitchFamily="34" charset="0"/>
              </a:rPr>
              <a:t>Here at the </a:t>
            </a:r>
            <a:r>
              <a:rPr lang="en-GB" sz="1400" b="0" dirty="0">
                <a:solidFill>
                  <a:srgbClr val="FF0000"/>
                </a:solidFill>
                <a:effectLst/>
                <a:latin typeface="+mj-lt"/>
                <a:ea typeface="Calibri" panose="020F0502020204030204" pitchFamily="34" charset="0"/>
              </a:rPr>
              <a:t>&lt;&lt;insert organisation&gt;&gt; </a:t>
            </a:r>
            <a:r>
              <a:rPr lang="en-GB" sz="1400" b="0" dirty="0">
                <a:solidFill>
                  <a:schemeClr val="tx1"/>
                </a:solidFill>
                <a:effectLst/>
                <a:latin typeface="+mj-lt"/>
                <a:ea typeface="Calibri" panose="020F0502020204030204" pitchFamily="34" charset="0"/>
              </a:rPr>
              <a:t>we want to help reduce incidents and we would really value your help as an official stakeholder in this campaign. We’re urging as many people as possible to be aware of the dangers of underground cables. A new film has been created to do just that, which you can view here at </a:t>
            </a:r>
            <a:r>
              <a:rPr lang="en-GB" sz="1400" b="0" u="sng" dirty="0">
                <a:solidFill>
                  <a:schemeClr val="tx1"/>
                </a:solidFill>
                <a:effectLst/>
                <a:latin typeface="+mj-lt"/>
                <a:ea typeface="Calibri" panose="020F0502020204030204" pitchFamily="34" charset="0"/>
                <a:hlinkClick r:id="rId2">
                  <a:extLst>
                    <a:ext uri="{A12FA001-AC4F-418D-AE19-62706E023703}">
                      <ahyp:hlinkClr xmlns:ahyp="http://schemas.microsoft.com/office/drawing/2018/hyperlinkcolor" val="tx"/>
                    </a:ext>
                  </a:extLst>
                </a:hlinkClick>
              </a:rPr>
              <a:t>www.energynetworks.org/thinkbeforeyoudig</a:t>
            </a:r>
            <a:r>
              <a:rPr lang="en-GB" sz="1400" b="0" dirty="0">
                <a:solidFill>
                  <a:schemeClr val="tx1"/>
                </a:solidFill>
                <a:effectLst/>
                <a:latin typeface="+mj-lt"/>
                <a:ea typeface="Calibri" panose="020F0502020204030204" pitchFamily="34" charset="0"/>
              </a:rPr>
              <a:t>.</a:t>
            </a:r>
          </a:p>
          <a:p>
            <a:pPr>
              <a:lnSpc>
                <a:spcPts val="2000"/>
              </a:lnSpc>
              <a:spcBef>
                <a:spcPts val="0"/>
              </a:spcBef>
            </a:pPr>
            <a:endParaRPr lang="en-GB" sz="1400" b="0" dirty="0">
              <a:solidFill>
                <a:schemeClr val="tx1"/>
              </a:solidFill>
              <a:effectLst/>
              <a:latin typeface="+mj-lt"/>
              <a:ea typeface="Calibri" panose="020F0502020204030204" pitchFamily="34" charset="0"/>
            </a:endParaRPr>
          </a:p>
          <a:p>
            <a:pPr marL="0" marR="0" lvl="0" indent="0" algn="l" defTabSz="914400" rtl="0" eaLnBrk="1" fontAlgn="auto" latinLnBrk="0" hangingPunct="1">
              <a:lnSpc>
                <a:spcPts val="2000"/>
              </a:lnSpc>
              <a:spcBef>
                <a:spcPts val="0"/>
              </a:spcBef>
              <a:buClrTx/>
              <a:buSzTx/>
              <a:buFontTx/>
              <a:buNone/>
              <a:tabLst/>
              <a:defRPr/>
            </a:pPr>
            <a:r>
              <a:rPr kumimoji="0" lang="en-GB" sz="1400" b="0" i="0" u="none" strike="noStrike" kern="1200" cap="none" spc="0" normalizeH="0" baseline="0" noProof="0" dirty="0">
                <a:ln>
                  <a:noFill/>
                </a:ln>
                <a:solidFill>
                  <a:schemeClr val="tx1"/>
                </a:solidFill>
                <a:effectLst/>
                <a:uLnTx/>
                <a:uFillTx/>
                <a:latin typeface="+mj-lt"/>
                <a:ea typeface="Calibri" panose="020F0502020204030204" pitchFamily="34" charset="0"/>
                <a:cs typeface="+mn-cs"/>
              </a:rPr>
              <a:t>We would really value your support in disseminating information to your </a:t>
            </a:r>
            <a:r>
              <a:rPr kumimoji="0" lang="en-GB" sz="1400" b="0" i="0" u="none" strike="noStrike" kern="1200" cap="none" spc="0" normalizeH="0" baseline="0" noProof="0" dirty="0">
                <a:ln>
                  <a:noFill/>
                </a:ln>
                <a:solidFill>
                  <a:srgbClr val="FF0000"/>
                </a:solidFill>
                <a:effectLst/>
                <a:uLnTx/>
                <a:uFillTx/>
                <a:latin typeface="+mj-lt"/>
                <a:ea typeface="Calibri" panose="020F0502020204030204" pitchFamily="34" charset="0"/>
                <a:cs typeface="+mn-cs"/>
              </a:rPr>
              <a:t>&lt;&lt;members/staff/members and staff&gt;&gt; </a:t>
            </a:r>
            <a:r>
              <a:rPr kumimoji="0" lang="en-GB" sz="1400" b="0" i="0" u="none" strike="noStrike" kern="1200" cap="none" spc="0" normalizeH="0" baseline="0" noProof="0" dirty="0">
                <a:ln>
                  <a:noFill/>
                </a:ln>
                <a:solidFill>
                  <a:schemeClr val="tx1"/>
                </a:solidFill>
                <a:effectLst/>
                <a:uLnTx/>
                <a:uFillTx/>
                <a:latin typeface="+mj-lt"/>
                <a:ea typeface="Calibri" panose="020F0502020204030204" pitchFamily="34" charset="0"/>
                <a:cs typeface="+mn-cs"/>
              </a:rPr>
              <a:t>and general contacts, who can further distribute this across your channels. </a:t>
            </a:r>
          </a:p>
          <a:p>
            <a:pPr marL="0" marR="0" lvl="0" indent="0" algn="l" defTabSz="914400" rtl="0" eaLnBrk="1" fontAlgn="auto" latinLnBrk="0" hangingPunct="1">
              <a:lnSpc>
                <a:spcPts val="2000"/>
              </a:lnSpc>
              <a:spcBef>
                <a:spcPts val="0"/>
              </a:spcBef>
              <a:buClrTx/>
              <a:buSzTx/>
              <a:buFontTx/>
              <a:buNone/>
              <a:tabLst/>
              <a:defRPr/>
            </a:pPr>
            <a:r>
              <a:rPr kumimoji="0" lang="en-GB" sz="1400" b="0" i="0" u="none" strike="noStrike" kern="1200" cap="none" spc="0" normalizeH="0" baseline="0" noProof="0" dirty="0">
                <a:ln>
                  <a:noFill/>
                </a:ln>
                <a:solidFill>
                  <a:schemeClr val="tx1"/>
                </a:solidFill>
                <a:effectLst/>
                <a:uLnTx/>
                <a:uFillTx/>
                <a:latin typeface="+mj-lt"/>
                <a:ea typeface="Calibri" panose="020F0502020204030204" pitchFamily="34" charset="0"/>
                <a:cs typeface="+mn-cs"/>
              </a:rPr>
              <a:t> </a:t>
            </a:r>
          </a:p>
          <a:p>
            <a:pPr marL="0" marR="0" lvl="0" indent="0" algn="l" defTabSz="914400" rtl="0" eaLnBrk="1" fontAlgn="auto" latinLnBrk="0" hangingPunct="1">
              <a:lnSpc>
                <a:spcPts val="2000"/>
              </a:lnSpc>
              <a:spcBef>
                <a:spcPts val="0"/>
              </a:spcBef>
              <a:buClrTx/>
              <a:buSzTx/>
              <a:buFontTx/>
              <a:buNone/>
              <a:tabLst/>
              <a:defRPr/>
            </a:pPr>
            <a:r>
              <a:rPr kumimoji="0" lang="en-GB" sz="1400" b="0" i="0" u="none" strike="noStrike" kern="1200" cap="none" spc="0" normalizeH="0" baseline="0" noProof="0" dirty="0">
                <a:ln>
                  <a:noFill/>
                </a:ln>
                <a:solidFill>
                  <a:schemeClr val="tx1"/>
                </a:solidFill>
                <a:effectLst/>
                <a:uLnTx/>
                <a:uFillTx/>
                <a:latin typeface="+mj-lt"/>
                <a:ea typeface="Calibri" panose="020F0502020204030204" pitchFamily="34" charset="0"/>
                <a:cs typeface="+mn-cs"/>
              </a:rPr>
              <a:t>We’ve prepared a stakeholder toolkit to help you share information simply and easily. All materials can be accessed via the ENA website at </a:t>
            </a:r>
            <a:r>
              <a:rPr kumimoji="0" lang="en-GB" sz="1400" b="0" i="0" u="sng" strike="noStrike" kern="1200" cap="none" spc="0" normalizeH="0" baseline="0" noProof="0" dirty="0">
                <a:ln>
                  <a:noFill/>
                </a:ln>
                <a:solidFill>
                  <a:schemeClr val="tx1"/>
                </a:solidFill>
                <a:effectLst/>
                <a:uLnTx/>
                <a:uFillTx/>
                <a:latin typeface="+mj-lt"/>
                <a:ea typeface="Calibri" panose="020F0502020204030204" pitchFamily="34" charset="0"/>
                <a:cs typeface="+mn-cs"/>
                <a:hlinkClick r:id="rId3"/>
              </a:rPr>
              <a:t>www.energynetworks.org/thinkbeforeyoudig</a:t>
            </a:r>
            <a:r>
              <a:rPr kumimoji="0" lang="en-GB" sz="1400" b="0" i="0" u="sng" strike="noStrike" kern="1200" cap="none" spc="0" normalizeH="0" baseline="0" noProof="0" dirty="0">
                <a:ln>
                  <a:noFill/>
                </a:ln>
                <a:solidFill>
                  <a:schemeClr val="tx1"/>
                </a:solidFill>
                <a:effectLst/>
                <a:uLnTx/>
                <a:uFillTx/>
                <a:latin typeface="+mj-lt"/>
                <a:ea typeface="Calibri" panose="020F0502020204030204" pitchFamily="34" charset="0"/>
                <a:cs typeface="+mn-cs"/>
              </a:rPr>
              <a:t>.</a:t>
            </a:r>
            <a:endParaRPr kumimoji="0" lang="en-GB" sz="1400" b="0" i="0" u="none" strike="noStrike" kern="1200" cap="none" spc="0" normalizeH="0" baseline="0" noProof="0" dirty="0">
              <a:ln>
                <a:noFill/>
              </a:ln>
              <a:solidFill>
                <a:schemeClr val="tx1"/>
              </a:solidFill>
              <a:effectLst/>
              <a:uLnTx/>
              <a:uFillTx/>
              <a:latin typeface="+mj-lt"/>
              <a:ea typeface="Calibri" panose="020F0502020204030204" pitchFamily="34" charset="0"/>
              <a:cs typeface="+mn-cs"/>
            </a:endParaRPr>
          </a:p>
        </p:txBody>
      </p:sp>
      <p:sp>
        <p:nvSpPr>
          <p:cNvPr id="5" name="Slide Number Placeholder 4">
            <a:extLst>
              <a:ext uri="{FF2B5EF4-FFF2-40B4-BE49-F238E27FC236}">
                <a16:creationId xmlns:a16="http://schemas.microsoft.com/office/drawing/2014/main" id="{0CFA9D3C-2222-0243-8F43-B1727B821E4A}"/>
              </a:ext>
            </a:extLst>
          </p:cNvPr>
          <p:cNvSpPr>
            <a:spLocks noGrp="1"/>
          </p:cNvSpPr>
          <p:nvPr>
            <p:ph type="sldNum" sz="quarter" idx="12"/>
          </p:nvPr>
        </p:nvSpPr>
        <p:spPr/>
        <p:txBody>
          <a:bodyPr/>
          <a:lstStyle/>
          <a:p>
            <a:fld id="{98FF217E-B86F-EA42-9607-BE163228A213}" type="slidenum">
              <a:rPr lang="en-GB"/>
              <a:pPr/>
              <a:t>30</a:t>
            </a:fld>
            <a:endParaRPr lang="en-GB"/>
          </a:p>
        </p:txBody>
      </p:sp>
    </p:spTree>
    <p:extLst>
      <p:ext uri="{BB962C8B-B14F-4D97-AF65-F5344CB8AC3E}">
        <p14:creationId xmlns:p14="http://schemas.microsoft.com/office/powerpoint/2010/main" val="35595820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809F-8161-4748-AFA8-2D9D0DF82BC3}"/>
              </a:ext>
            </a:extLst>
          </p:cNvPr>
          <p:cNvSpPr>
            <a:spLocks noGrp="1"/>
          </p:cNvSpPr>
          <p:nvPr>
            <p:ph type="title"/>
          </p:nvPr>
        </p:nvSpPr>
        <p:spPr/>
        <p:txBody>
          <a:bodyPr/>
          <a:lstStyle/>
          <a:p>
            <a:r>
              <a:rPr lang="en-GB" dirty="0"/>
              <a:t>Email for partner networks cont.</a:t>
            </a:r>
          </a:p>
        </p:txBody>
      </p:sp>
      <p:sp>
        <p:nvSpPr>
          <p:cNvPr id="3" name="Content Placeholder 2">
            <a:extLst>
              <a:ext uri="{FF2B5EF4-FFF2-40B4-BE49-F238E27FC236}">
                <a16:creationId xmlns:a16="http://schemas.microsoft.com/office/drawing/2014/main" id="{E09D2775-5CFB-BA44-9DBA-933F7C285FCA}"/>
              </a:ext>
            </a:extLst>
          </p:cNvPr>
          <p:cNvSpPr>
            <a:spLocks noGrp="1"/>
          </p:cNvSpPr>
          <p:nvPr>
            <p:ph idx="1"/>
          </p:nvPr>
        </p:nvSpPr>
        <p:spPr>
          <a:xfrm>
            <a:off x="720000" y="1800000"/>
            <a:ext cx="9957600" cy="3960000"/>
          </a:xfrm>
        </p:spPr>
        <p:txBody>
          <a:bodyPr/>
          <a:lstStyle/>
          <a:p>
            <a:pPr marL="0" marR="0" lvl="0" indent="0" algn="l" defTabSz="914400" rtl="0" eaLnBrk="1" fontAlgn="auto" latinLnBrk="0" hangingPunct="1">
              <a:spcBef>
                <a:spcPts val="0"/>
              </a:spcBef>
              <a:buClrTx/>
              <a:buSzTx/>
              <a:buFontTx/>
              <a:buNone/>
              <a:tabLst/>
              <a:defRPr/>
            </a:pPr>
            <a:r>
              <a:rPr kumimoji="0" lang="en-GB" sz="1400" b="1" i="0" u="none" strike="noStrike" kern="1200" cap="none" spc="0" normalizeH="0" baseline="0" noProof="0" dirty="0">
                <a:ln>
                  <a:noFill/>
                </a:ln>
                <a:solidFill>
                  <a:schemeClr val="tx1"/>
                </a:solidFill>
                <a:effectLst/>
                <a:uLnTx/>
                <a:uFillTx/>
                <a:ea typeface="Calibri" panose="020F0502020204030204" pitchFamily="34" charset="0"/>
                <a:cs typeface="+mn-cs"/>
              </a:rPr>
              <a:t>You can get involved</a:t>
            </a:r>
            <a:endParaRPr lang="en-GB" sz="1400" b="0" dirty="0">
              <a:solidFill>
                <a:schemeClr val="tx1"/>
              </a:solidFill>
              <a:ea typeface="Calibri" panose="020F0502020204030204" pitchFamily="34" charset="0"/>
            </a:endParaRPr>
          </a:p>
          <a:p>
            <a:pPr marL="0" marR="0" lvl="0" indent="0" algn="l" defTabSz="914400" rtl="0" eaLnBrk="1" fontAlgn="auto" latinLnBrk="0" hangingPunct="1">
              <a:spcBef>
                <a:spcPts val="0"/>
              </a:spcBef>
              <a:buClrTx/>
              <a:buSzTx/>
              <a:buFontTx/>
              <a:buNone/>
              <a:tabLst/>
              <a:defRPr/>
            </a:pPr>
            <a:r>
              <a:rPr lang="en-GB" sz="1400" b="0" dirty="0">
                <a:solidFill>
                  <a:schemeClr val="tx1"/>
                </a:solidFill>
                <a:ea typeface="Calibri" panose="020F0502020204030204" pitchFamily="34" charset="0"/>
              </a:rPr>
              <a:t>U</a:t>
            </a:r>
            <a:r>
              <a:rPr kumimoji="0" lang="en-GB" sz="1400" b="0" i="0" u="none" strike="noStrike" kern="1200" cap="none" spc="0" normalizeH="0" baseline="0" noProof="0" dirty="0">
                <a:ln>
                  <a:noFill/>
                </a:ln>
                <a:solidFill>
                  <a:schemeClr val="tx1"/>
                </a:solidFill>
                <a:effectLst/>
                <a:uLnTx/>
                <a:uFillTx/>
                <a:ea typeface="Calibri" panose="020F0502020204030204" pitchFamily="34" charset="0"/>
                <a:cs typeface="+mn-cs"/>
              </a:rPr>
              <a:t>se the copy and images provided to:</a:t>
            </a:r>
          </a:p>
          <a:p>
            <a:pPr marL="285750" marR="0" lvl="0" indent="-285750" algn="l" defTabSz="914400" rtl="0" eaLnBrk="1" fontAlgn="auto" latinLnBrk="0" hangingPunct="1">
              <a:spcBef>
                <a:spcPts val="0"/>
              </a:spcBef>
              <a:buClrTx/>
              <a:buSzTx/>
              <a:buFont typeface="Arial" panose="020B0604020202020204" pitchFamily="34" charset="0"/>
              <a:buChar char="•"/>
              <a:tabLst>
                <a:tab pos="457200" algn="l"/>
              </a:tabLst>
              <a:defRPr/>
            </a:pPr>
            <a:r>
              <a:rPr lang="en-GB" sz="1400" b="0" dirty="0">
                <a:solidFill>
                  <a:schemeClr val="tx1"/>
                </a:solidFill>
                <a:ea typeface="Times New Roman" panose="02020603050405020304" pitchFamily="18" charset="0"/>
                <a:cs typeface="Times New Roman" panose="02020603050405020304" pitchFamily="18" charset="0"/>
              </a:rPr>
              <a:t>S</a:t>
            </a:r>
            <a:r>
              <a:rPr kumimoji="0" lang="en-GB" sz="1400" b="0" i="0" u="none" strike="noStrike" kern="1200" cap="none" spc="0" normalizeH="0" baseline="0" noProof="0" dirty="0">
                <a:ln>
                  <a:noFill/>
                </a:ln>
                <a:solidFill>
                  <a:schemeClr val="tx1"/>
                </a:solidFill>
                <a:effectLst/>
                <a:uLnTx/>
                <a:uFillTx/>
                <a:ea typeface="Times New Roman" panose="02020603050405020304" pitchFamily="18" charset="0"/>
                <a:cs typeface="Times New Roman" panose="02020603050405020304" pitchFamily="18" charset="0"/>
              </a:rPr>
              <a:t>hare the new </a:t>
            </a:r>
            <a:r>
              <a:rPr kumimoji="0" lang="en-GB" sz="1400" b="0" i="1" u="none" strike="noStrike" kern="1200" cap="none" spc="0" normalizeH="0" baseline="0" noProof="0" dirty="0">
                <a:ln>
                  <a:noFill/>
                </a:ln>
                <a:solidFill>
                  <a:schemeClr val="tx1"/>
                </a:solidFill>
                <a:effectLst/>
                <a:uLnTx/>
                <a:uFillTx/>
                <a:ea typeface="Times New Roman" panose="02020603050405020304" pitchFamily="18" charset="0"/>
                <a:cs typeface="Times New Roman" panose="02020603050405020304" pitchFamily="18" charset="0"/>
              </a:rPr>
              <a:t>Think Before You Dig!</a:t>
            </a:r>
            <a:r>
              <a:rPr kumimoji="0" lang="en-GB" sz="1400" b="0" i="0" u="none" strike="noStrike" kern="1200" cap="none" spc="0" normalizeH="0" baseline="0" noProof="0" dirty="0">
                <a:ln>
                  <a:noFill/>
                </a:ln>
                <a:solidFill>
                  <a:schemeClr val="tx1"/>
                </a:solidFill>
                <a:effectLst/>
                <a:uLnTx/>
                <a:uFillTx/>
                <a:ea typeface="Times New Roman" panose="02020603050405020304" pitchFamily="18" charset="0"/>
                <a:cs typeface="Times New Roman" panose="02020603050405020304" pitchFamily="18" charset="0"/>
              </a:rPr>
              <a:t> film on your social media channels or internally with staff via email</a:t>
            </a:r>
            <a:endParaRPr kumimoji="0" lang="en-GB" sz="1400" b="0" i="0" u="none" strike="noStrike" kern="1200" cap="none" spc="0" normalizeH="0" baseline="0" noProof="0" dirty="0">
              <a:ln>
                <a:noFill/>
              </a:ln>
              <a:solidFill>
                <a:schemeClr val="tx1"/>
              </a:solidFill>
              <a:effectLst/>
              <a:uLnTx/>
              <a:uFillTx/>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spcBef>
                <a:spcPts val="0"/>
              </a:spcBef>
              <a:buClrTx/>
              <a:buSzTx/>
              <a:buFont typeface="Arial" panose="020B0604020202020204" pitchFamily="34" charset="0"/>
              <a:buChar char="•"/>
              <a:tabLst>
                <a:tab pos="457200" algn="l"/>
              </a:tabLst>
              <a:defRPr/>
            </a:pPr>
            <a:r>
              <a:rPr kumimoji="0" lang="en-GB" sz="1400" b="0" i="0" u="none" strike="noStrike" kern="1200" cap="none" spc="0" normalizeH="0" baseline="0" noProof="0" dirty="0">
                <a:ln>
                  <a:noFill/>
                </a:ln>
                <a:solidFill>
                  <a:schemeClr val="tx1"/>
                </a:solidFill>
                <a:effectLst/>
                <a:uLnTx/>
                <a:uFillTx/>
                <a:ea typeface="Times New Roman" panose="02020603050405020304" pitchFamily="18" charset="0"/>
                <a:cs typeface="Times New Roman" panose="02020603050405020304" pitchFamily="18" charset="0"/>
              </a:rPr>
              <a:t>Share image stills and shorter video content on your social channels</a:t>
            </a:r>
            <a:endParaRPr kumimoji="0" lang="en-GB" sz="1400" b="0" i="0" u="none" strike="noStrike" kern="1200" cap="none" spc="0" normalizeH="0" baseline="0" noProof="0" dirty="0">
              <a:ln>
                <a:noFill/>
              </a:ln>
              <a:solidFill>
                <a:schemeClr val="tx1"/>
              </a:solidFill>
              <a:effectLst/>
              <a:uLnTx/>
              <a:uFillTx/>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spcBef>
                <a:spcPts val="0"/>
              </a:spcBef>
              <a:buClrTx/>
              <a:buSzTx/>
              <a:buFont typeface="Arial" panose="020B0604020202020204" pitchFamily="34" charset="0"/>
              <a:buChar char="•"/>
              <a:tabLst>
                <a:tab pos="457200" algn="l"/>
              </a:tabLst>
              <a:defRPr/>
            </a:pPr>
            <a:r>
              <a:rPr kumimoji="0" lang="en-GB" sz="1400" b="0" i="0" u="none" strike="noStrike" kern="1200" cap="none" spc="0" normalizeH="0" baseline="0" noProof="0" dirty="0">
                <a:ln>
                  <a:noFill/>
                </a:ln>
                <a:solidFill>
                  <a:schemeClr val="tx1"/>
                </a:solidFill>
                <a:effectLst/>
                <a:uLnTx/>
                <a:uFillTx/>
                <a:ea typeface="Times New Roman" panose="02020603050405020304" pitchFamily="18" charset="0"/>
                <a:cs typeface="Times New Roman" panose="02020603050405020304" pitchFamily="18" charset="0"/>
              </a:rPr>
              <a:t>Send the </a:t>
            </a:r>
            <a:r>
              <a:rPr kumimoji="0" lang="en-GB" sz="1400" b="0" i="1" u="none" strike="noStrike" kern="1200" cap="none" spc="0" normalizeH="0" baseline="0" noProof="0" dirty="0">
                <a:ln>
                  <a:noFill/>
                </a:ln>
                <a:solidFill>
                  <a:schemeClr val="tx1"/>
                </a:solidFill>
                <a:effectLst/>
                <a:uLnTx/>
                <a:uFillTx/>
                <a:ea typeface="Times New Roman" panose="02020603050405020304" pitchFamily="18" charset="0"/>
                <a:cs typeface="Times New Roman" panose="02020603050405020304" pitchFamily="18" charset="0"/>
              </a:rPr>
              <a:t>Plan, Scan, Think Before You Dig!</a:t>
            </a:r>
            <a:r>
              <a:rPr kumimoji="0" lang="en-GB" sz="1400" b="0" i="0" u="none" strike="noStrike" kern="1200" cap="none" spc="0" normalizeH="0" baseline="0" noProof="0" dirty="0">
                <a:ln>
                  <a:noFill/>
                </a:ln>
                <a:solidFill>
                  <a:schemeClr val="tx1"/>
                </a:solidFill>
                <a:effectLst/>
                <a:uLnTx/>
                <a:uFillTx/>
                <a:ea typeface="Times New Roman" panose="02020603050405020304" pitchFamily="18" charset="0"/>
                <a:cs typeface="Times New Roman" panose="02020603050405020304" pitchFamily="18" charset="0"/>
              </a:rPr>
              <a:t> safety tips to anyone that they are relevant to</a:t>
            </a:r>
          </a:p>
          <a:p>
            <a:pPr marR="0" lvl="0" algn="l" defTabSz="914400" rtl="0" eaLnBrk="1" fontAlgn="auto" latinLnBrk="0" hangingPunct="1">
              <a:spcBef>
                <a:spcPts val="0"/>
              </a:spcBef>
              <a:buClrTx/>
              <a:buSzTx/>
              <a:tabLst>
                <a:tab pos="457200" algn="l"/>
              </a:tabLst>
              <a:defRPr/>
            </a:pPr>
            <a:endParaRPr kumimoji="0" lang="en-GB" sz="1400" b="0" i="0" u="none" strike="noStrike" kern="1200" cap="none" spc="0" normalizeH="0" baseline="0" noProof="0" dirty="0">
              <a:ln>
                <a:noFill/>
              </a:ln>
              <a:solidFill>
                <a:schemeClr val="tx1"/>
              </a:solidFill>
              <a:effectLst/>
              <a:uLnTx/>
              <a:uFillTx/>
              <a:ea typeface="Calibri" panose="020F0502020204030204" pitchFamily="34" charset="0"/>
              <a:cs typeface="Times New Roman" panose="02020603050405020304" pitchFamily="18" charset="0"/>
            </a:endParaRPr>
          </a:p>
          <a:p>
            <a:pPr marL="0" marR="0" lvl="0" indent="0" algn="l" defTabSz="914400" rtl="0" eaLnBrk="1" fontAlgn="auto" latinLnBrk="0" hangingPunct="1">
              <a:spcBef>
                <a:spcPts val="0"/>
              </a:spcBef>
              <a:buClrTx/>
              <a:buSzTx/>
              <a:buFontTx/>
              <a:buNone/>
              <a:tabLst/>
              <a:defRPr/>
            </a:pPr>
            <a:r>
              <a:rPr kumimoji="0" lang="en-GB" sz="1400" b="0" i="0" u="none" strike="noStrike" kern="1200" cap="none" spc="0" normalizeH="0" baseline="0" noProof="0" dirty="0">
                <a:ln>
                  <a:noFill/>
                </a:ln>
                <a:solidFill>
                  <a:schemeClr val="tx1"/>
                </a:solidFill>
                <a:effectLst/>
                <a:uLnTx/>
                <a:uFillTx/>
                <a:ea typeface="Calibri" panose="020F0502020204030204" pitchFamily="34" charset="0"/>
                <a:cs typeface="+mn-cs"/>
              </a:rPr>
              <a:t>Our goal is ultimately to help save lives by both raising awareness of the dangers of underground cables as well as the official safety advice for anyone undertaking work that involves breaking the ground. </a:t>
            </a:r>
          </a:p>
          <a:p>
            <a:pPr marL="0" marR="0" lvl="0" indent="0" algn="l" defTabSz="914400" rtl="0" eaLnBrk="1" fontAlgn="auto" latinLnBrk="0" hangingPunct="1">
              <a:spcBef>
                <a:spcPts val="0"/>
              </a:spcBef>
              <a:buClrTx/>
              <a:buSzTx/>
              <a:buFontTx/>
              <a:buNone/>
              <a:tabLst/>
              <a:defRPr/>
            </a:pPr>
            <a:r>
              <a:rPr kumimoji="0" lang="en-GB" sz="1400" b="0" i="0" u="none" strike="noStrike" kern="1200" cap="none" spc="0" normalizeH="0" baseline="0" noProof="0" dirty="0">
                <a:ln>
                  <a:noFill/>
                </a:ln>
                <a:solidFill>
                  <a:schemeClr val="tx1"/>
                </a:solidFill>
                <a:effectLst/>
                <a:uLnTx/>
                <a:uFillTx/>
                <a:ea typeface="Calibri" panose="020F0502020204030204" pitchFamily="34" charset="0"/>
                <a:cs typeface="+mn-cs"/>
              </a:rPr>
              <a:t> </a:t>
            </a:r>
          </a:p>
          <a:p>
            <a:pPr marL="0" marR="0" lvl="0" indent="0" algn="l" defTabSz="914400" rtl="0" eaLnBrk="1" fontAlgn="auto" latinLnBrk="0" hangingPunct="1">
              <a:spcBef>
                <a:spcPts val="0"/>
              </a:spcBef>
              <a:buClrTx/>
              <a:buSzTx/>
              <a:buFontTx/>
              <a:buNone/>
              <a:tabLst/>
              <a:defRPr/>
            </a:pPr>
            <a:r>
              <a:rPr kumimoji="0" lang="en-GB" sz="1400" b="0" i="0" u="none" strike="noStrike" kern="1200" cap="none" spc="0" normalizeH="0" baseline="0" noProof="0" dirty="0">
                <a:ln>
                  <a:noFill/>
                </a:ln>
                <a:solidFill>
                  <a:schemeClr val="tx1"/>
                </a:solidFill>
                <a:effectLst/>
                <a:uLnTx/>
                <a:uFillTx/>
                <a:ea typeface="Calibri" panose="020F0502020204030204" pitchFamily="34" charset="0"/>
                <a:cs typeface="+mn-cs"/>
              </a:rPr>
              <a:t>If you have any questions at all, please don’t hesitate to drop me an email or give me a call on </a:t>
            </a:r>
            <a:r>
              <a:rPr kumimoji="0" lang="en-GB" sz="1400" b="0" i="0" u="none" strike="noStrike" kern="1200" cap="none" spc="0" normalizeH="0" baseline="0" noProof="0" dirty="0">
                <a:ln>
                  <a:noFill/>
                </a:ln>
                <a:solidFill>
                  <a:srgbClr val="FF0000"/>
                </a:solidFill>
                <a:effectLst/>
                <a:uLnTx/>
                <a:uFillTx/>
                <a:ea typeface="Calibri" panose="020F0502020204030204" pitchFamily="34" charset="0"/>
                <a:cs typeface="+mn-cs"/>
              </a:rPr>
              <a:t>&lt;&lt;insert phone number&gt;&gt;. </a:t>
            </a:r>
            <a:r>
              <a:rPr kumimoji="0" lang="en-GB" sz="1400" b="0" i="0" u="none" strike="noStrike" kern="1200" cap="none" spc="0" normalizeH="0" baseline="0" noProof="0" dirty="0">
                <a:ln>
                  <a:noFill/>
                </a:ln>
                <a:solidFill>
                  <a:schemeClr val="tx1"/>
                </a:solidFill>
                <a:effectLst/>
                <a:uLnTx/>
                <a:uFillTx/>
                <a:ea typeface="Calibri" panose="020F0502020204030204" pitchFamily="34" charset="0"/>
                <a:cs typeface="+mn-cs"/>
              </a:rPr>
              <a:t>Thank you very much in advance for any support you’re able to provide.</a:t>
            </a:r>
          </a:p>
          <a:p>
            <a:pPr marL="0" marR="0" lvl="0" indent="0" algn="l" defTabSz="914400" rtl="0" eaLnBrk="1" fontAlgn="auto" latinLnBrk="0" hangingPunct="1">
              <a:spcBef>
                <a:spcPts val="0"/>
              </a:spcBef>
              <a:buClrTx/>
              <a:buSzTx/>
              <a:buFontTx/>
              <a:buNone/>
              <a:tabLst/>
              <a:defRPr/>
            </a:pPr>
            <a:r>
              <a:rPr kumimoji="0" lang="en-GB" sz="1400" b="0" i="0" u="none" strike="noStrike" kern="1200" cap="none" spc="0" normalizeH="0" baseline="0" noProof="0" dirty="0">
                <a:ln>
                  <a:noFill/>
                </a:ln>
                <a:solidFill>
                  <a:schemeClr val="tx1"/>
                </a:solidFill>
                <a:effectLst/>
                <a:uLnTx/>
                <a:uFillTx/>
                <a:ea typeface="Calibri" panose="020F0502020204030204" pitchFamily="34" charset="0"/>
                <a:cs typeface="+mn-cs"/>
              </a:rPr>
              <a:t> </a:t>
            </a:r>
          </a:p>
          <a:p>
            <a:pPr marL="0" marR="0" lvl="0" indent="0" algn="l" defTabSz="914400" rtl="0" eaLnBrk="1" fontAlgn="auto" latinLnBrk="0" hangingPunct="1">
              <a:spcBef>
                <a:spcPts val="0"/>
              </a:spcBef>
              <a:buClrTx/>
              <a:buSzTx/>
              <a:buFontTx/>
              <a:buNone/>
              <a:tabLst/>
              <a:defRPr/>
            </a:pPr>
            <a:r>
              <a:rPr kumimoji="0" lang="en-GB" sz="1400" b="0" i="0" u="none" strike="noStrike" kern="1200" cap="none" spc="0" normalizeH="0" baseline="0" noProof="0" dirty="0">
                <a:ln>
                  <a:noFill/>
                </a:ln>
                <a:solidFill>
                  <a:schemeClr val="tx1"/>
                </a:solidFill>
                <a:effectLst/>
                <a:uLnTx/>
                <a:uFillTx/>
                <a:ea typeface="Calibri" panose="020F0502020204030204" pitchFamily="34" charset="0"/>
                <a:cs typeface="+mn-cs"/>
              </a:rPr>
              <a:t>Kind regards,</a:t>
            </a:r>
          </a:p>
          <a:p>
            <a:pPr marL="0" marR="0" lvl="0" indent="0" algn="l" defTabSz="914400" rtl="0" eaLnBrk="1" fontAlgn="auto" latinLnBrk="0" hangingPunct="1">
              <a:spcBef>
                <a:spcPts val="0"/>
              </a:spcBef>
              <a:buClrTx/>
              <a:buSzTx/>
              <a:buFontTx/>
              <a:buNone/>
              <a:tabLst/>
              <a:defRPr/>
            </a:pPr>
            <a:r>
              <a:rPr kumimoji="0" lang="en-GB" sz="1400" b="0" i="0" u="none" strike="noStrike" kern="1200" cap="none" spc="0" normalizeH="0" baseline="0" noProof="0" dirty="0">
                <a:ln>
                  <a:noFill/>
                </a:ln>
                <a:solidFill>
                  <a:srgbClr val="FF0000"/>
                </a:solidFill>
                <a:effectLst/>
                <a:uLnTx/>
                <a:uFillTx/>
                <a:ea typeface="Calibri" panose="020F0502020204030204" pitchFamily="34" charset="0"/>
                <a:cs typeface="+mn-cs"/>
              </a:rPr>
              <a:t>&lt;&lt;insert name&gt;&gt;</a:t>
            </a:r>
            <a:endParaRPr kumimoji="0" lang="en-GB" sz="1400" b="0" i="0" u="none" strike="noStrike" kern="1200" cap="none" spc="0" normalizeH="0" baseline="0" noProof="0" dirty="0">
              <a:ln>
                <a:noFill/>
              </a:ln>
              <a:solidFill>
                <a:prstClr val="black"/>
              </a:solidFill>
              <a:effectLst/>
              <a:uLnTx/>
              <a:uFillTx/>
              <a:ea typeface="Calibri" panose="020F0502020204030204" pitchFamily="34" charset="0"/>
              <a:cs typeface="+mn-cs"/>
            </a:endParaRPr>
          </a:p>
        </p:txBody>
      </p:sp>
      <p:sp>
        <p:nvSpPr>
          <p:cNvPr id="5" name="Slide Number Placeholder 4">
            <a:extLst>
              <a:ext uri="{FF2B5EF4-FFF2-40B4-BE49-F238E27FC236}">
                <a16:creationId xmlns:a16="http://schemas.microsoft.com/office/drawing/2014/main" id="{0CFA9D3C-2222-0243-8F43-B1727B821E4A}"/>
              </a:ext>
            </a:extLst>
          </p:cNvPr>
          <p:cNvSpPr>
            <a:spLocks noGrp="1"/>
          </p:cNvSpPr>
          <p:nvPr>
            <p:ph type="sldNum" sz="quarter" idx="12"/>
          </p:nvPr>
        </p:nvSpPr>
        <p:spPr/>
        <p:txBody>
          <a:bodyPr/>
          <a:lstStyle/>
          <a:p>
            <a:fld id="{98FF217E-B86F-EA42-9607-BE163228A213}" type="slidenum">
              <a:rPr lang="en-GB"/>
              <a:pPr/>
              <a:t>31</a:t>
            </a:fld>
            <a:endParaRPr lang="en-GB"/>
          </a:p>
        </p:txBody>
      </p:sp>
    </p:spTree>
    <p:extLst>
      <p:ext uri="{BB962C8B-B14F-4D97-AF65-F5344CB8AC3E}">
        <p14:creationId xmlns:p14="http://schemas.microsoft.com/office/powerpoint/2010/main" val="22796640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809F-8161-4748-AFA8-2D9D0DF82BC3}"/>
              </a:ext>
            </a:extLst>
          </p:cNvPr>
          <p:cNvSpPr>
            <a:spLocks noGrp="1"/>
          </p:cNvSpPr>
          <p:nvPr>
            <p:ph type="title"/>
          </p:nvPr>
        </p:nvSpPr>
        <p:spPr/>
        <p:txBody>
          <a:bodyPr/>
          <a:lstStyle/>
          <a:p>
            <a:r>
              <a:rPr lang="en-GB" dirty="0">
                <a:solidFill>
                  <a:schemeClr val="accent1"/>
                </a:solidFill>
              </a:rPr>
              <a:t>Additional data and information</a:t>
            </a:r>
            <a:endParaRPr lang="en-GB" dirty="0"/>
          </a:p>
        </p:txBody>
      </p:sp>
      <p:sp>
        <p:nvSpPr>
          <p:cNvPr id="3" name="Content Placeholder 2">
            <a:extLst>
              <a:ext uri="{FF2B5EF4-FFF2-40B4-BE49-F238E27FC236}">
                <a16:creationId xmlns:a16="http://schemas.microsoft.com/office/drawing/2014/main" id="{E09D2775-5CFB-BA44-9DBA-933F7C285FCA}"/>
              </a:ext>
            </a:extLst>
          </p:cNvPr>
          <p:cNvSpPr>
            <a:spLocks noGrp="1"/>
          </p:cNvSpPr>
          <p:nvPr>
            <p:ph idx="1"/>
          </p:nvPr>
        </p:nvSpPr>
        <p:spPr>
          <a:xfrm>
            <a:off x="720000" y="1800000"/>
            <a:ext cx="9957600" cy="3960000"/>
          </a:xfrm>
        </p:spPr>
        <p:txBody>
          <a:bodyPr/>
          <a:lstStyle/>
          <a:p>
            <a:pPr>
              <a:spcAft>
                <a:spcPts val="600"/>
              </a:spcAft>
            </a:pPr>
            <a:r>
              <a:rPr lang="en-GB" sz="2000" dirty="0"/>
              <a:t>ENA online public safety information</a:t>
            </a:r>
            <a:endParaRPr lang="en-GB" b="0" dirty="0">
              <a:solidFill>
                <a:schemeClr val="tx1"/>
              </a:solidFill>
            </a:endParaRPr>
          </a:p>
          <a:p>
            <a:pPr marL="342900" indent="-342900">
              <a:spcAft>
                <a:spcPts val="600"/>
              </a:spcAft>
              <a:buFont typeface="Arial" panose="020B0604020202020204" pitchFamily="34" charset="0"/>
              <a:buChar char="•"/>
            </a:pPr>
            <a:r>
              <a:rPr lang="en-GB" sz="2000" b="0" dirty="0">
                <a:solidFill>
                  <a:schemeClr val="tx1"/>
                </a:solidFill>
                <a:hlinkClick r:id="rId2"/>
              </a:rPr>
              <a:t>www.energynetworks.org/keeping-you-safe</a:t>
            </a:r>
            <a:endParaRPr lang="en-GB" sz="2000" b="0" dirty="0">
              <a:solidFill>
                <a:schemeClr val="tx1"/>
              </a:solidFill>
            </a:endParaRPr>
          </a:p>
          <a:p>
            <a:pPr marL="342900" indent="-342900">
              <a:spcAft>
                <a:spcPts val="600"/>
              </a:spcAft>
              <a:buFont typeface="Arial" panose="020B0604020202020204" pitchFamily="34" charset="0"/>
              <a:buChar char="•"/>
            </a:pPr>
            <a:r>
              <a:rPr lang="en-GB" sz="2000" b="0" dirty="0">
                <a:solidFill>
                  <a:schemeClr val="tx1"/>
                </a:solidFill>
                <a:hlinkClick r:id="rId3"/>
              </a:rPr>
              <a:t>www.energynetworks.org/watch-out-cables-about</a:t>
            </a:r>
            <a:endParaRPr lang="en-GB" sz="2000" b="0" dirty="0">
              <a:solidFill>
                <a:schemeClr val="tx1"/>
              </a:solidFill>
            </a:endParaRPr>
          </a:p>
          <a:p>
            <a:pPr>
              <a:spcAft>
                <a:spcPts val="600"/>
              </a:spcAft>
            </a:pPr>
            <a:r>
              <a:rPr lang="en-GB" sz="2000" dirty="0"/>
              <a:t>Additional reading</a:t>
            </a:r>
          </a:p>
          <a:p>
            <a:pPr marL="342900" indent="-342900">
              <a:spcAft>
                <a:spcPts val="600"/>
              </a:spcAft>
              <a:buFont typeface="Arial" panose="020B0604020202020204" pitchFamily="34" charset="0"/>
              <a:buChar char="•"/>
            </a:pPr>
            <a:r>
              <a:rPr lang="en-GB" sz="2000" b="0" dirty="0">
                <a:solidFill>
                  <a:schemeClr val="tx1"/>
                </a:solidFill>
              </a:rPr>
              <a:t>Health &amp; Safety Executive advice on avoiding dangers when working near underground utilities </a:t>
            </a:r>
            <a:r>
              <a:rPr lang="en-GB" sz="2000" b="0" dirty="0">
                <a:solidFill>
                  <a:schemeClr val="tx1"/>
                </a:solidFill>
                <a:hlinkClick r:id="rId4"/>
              </a:rPr>
              <a:t>www.hse.gov.uk/pubns/books/hsg47.htm</a:t>
            </a:r>
            <a:endParaRPr lang="en-GB" sz="2000" b="0" dirty="0">
              <a:solidFill>
                <a:schemeClr val="tx1"/>
              </a:solidFill>
            </a:endParaRPr>
          </a:p>
          <a:p>
            <a:pPr marL="342900" indent="-342900">
              <a:spcAft>
                <a:spcPts val="600"/>
              </a:spcAft>
              <a:buFont typeface="Arial" panose="020B0604020202020204" pitchFamily="34" charset="0"/>
              <a:buChar char="•"/>
            </a:pPr>
            <a:r>
              <a:rPr lang="en-GB" sz="2000" b="0" dirty="0">
                <a:solidFill>
                  <a:schemeClr val="tx1"/>
                </a:solidFill>
              </a:rPr>
              <a:t>Utility strike avoidance website </a:t>
            </a:r>
            <a:r>
              <a:rPr lang="en-GB" sz="2000" b="0" dirty="0">
                <a:solidFill>
                  <a:schemeClr val="tx1"/>
                </a:solidFill>
                <a:hlinkClick r:id="rId5"/>
              </a:rPr>
              <a:t>www.utilitystrikeavoidancegroup.org</a:t>
            </a:r>
            <a:r>
              <a:rPr lang="en-GB" sz="2000" b="0" dirty="0">
                <a:solidFill>
                  <a:schemeClr val="tx1"/>
                </a:solidFill>
              </a:rPr>
              <a:t> </a:t>
            </a:r>
          </a:p>
          <a:p>
            <a:pPr marL="342900" indent="-342900">
              <a:spcAft>
                <a:spcPts val="600"/>
              </a:spcAft>
              <a:buFont typeface="Arial" panose="020B0604020202020204" pitchFamily="34" charset="0"/>
              <a:buChar char="•"/>
            </a:pPr>
            <a:r>
              <a:rPr lang="en-GB" sz="2000" b="0" dirty="0" err="1">
                <a:solidFill>
                  <a:schemeClr val="tx1"/>
                </a:solidFill>
              </a:rPr>
              <a:t>Linesearch</a:t>
            </a:r>
            <a:r>
              <a:rPr lang="en-GB" sz="2000" b="0" dirty="0">
                <a:solidFill>
                  <a:schemeClr val="tx1"/>
                </a:solidFill>
              </a:rPr>
              <a:t> ‘Before U Dig’ website </a:t>
            </a:r>
            <a:r>
              <a:rPr lang="en-GB" sz="2000" b="0" dirty="0">
                <a:solidFill>
                  <a:schemeClr val="tx1"/>
                </a:solidFill>
                <a:hlinkClick r:id="rId6"/>
              </a:rPr>
              <a:t>www.linesearchbeforeudig.co.uk</a:t>
            </a:r>
            <a:endParaRPr lang="en-GB" sz="2000" b="0" kern="1400" dirty="0">
              <a:solidFill>
                <a:schemeClr val="tx1"/>
              </a:solidFill>
              <a:effectLst/>
              <a:ea typeface="Gill Sans MT" panose="020B0502020104020203" pitchFamily="34" charset="0"/>
              <a:cs typeface="Gill Sans MT" panose="020B0502020104020203" pitchFamily="34" charset="0"/>
            </a:endParaRPr>
          </a:p>
          <a:p>
            <a:endParaRPr lang="en-GB" dirty="0"/>
          </a:p>
        </p:txBody>
      </p:sp>
      <p:sp>
        <p:nvSpPr>
          <p:cNvPr id="5" name="Slide Number Placeholder 4">
            <a:extLst>
              <a:ext uri="{FF2B5EF4-FFF2-40B4-BE49-F238E27FC236}">
                <a16:creationId xmlns:a16="http://schemas.microsoft.com/office/drawing/2014/main" id="{0CFA9D3C-2222-0243-8F43-B1727B821E4A}"/>
              </a:ext>
            </a:extLst>
          </p:cNvPr>
          <p:cNvSpPr>
            <a:spLocks noGrp="1"/>
          </p:cNvSpPr>
          <p:nvPr>
            <p:ph type="sldNum" sz="quarter" idx="12"/>
          </p:nvPr>
        </p:nvSpPr>
        <p:spPr/>
        <p:txBody>
          <a:bodyPr/>
          <a:lstStyle/>
          <a:p>
            <a:fld id="{98FF217E-B86F-EA42-9607-BE163228A213}" type="slidenum">
              <a:rPr lang="en-GB"/>
              <a:pPr/>
              <a:t>32</a:t>
            </a:fld>
            <a:endParaRPr lang="en-GB"/>
          </a:p>
        </p:txBody>
      </p:sp>
    </p:spTree>
    <p:extLst>
      <p:ext uri="{BB962C8B-B14F-4D97-AF65-F5344CB8AC3E}">
        <p14:creationId xmlns:p14="http://schemas.microsoft.com/office/powerpoint/2010/main" val="2861319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E5B636-C4F7-E446-BF51-8D378F13666F}"/>
              </a:ext>
            </a:extLst>
          </p:cNvPr>
          <p:cNvSpPr>
            <a:spLocks noGrp="1"/>
          </p:cNvSpPr>
          <p:nvPr>
            <p:ph type="body" sz="quarter" idx="10"/>
          </p:nvPr>
        </p:nvSpPr>
        <p:spPr/>
        <p:txBody>
          <a:bodyPr/>
          <a:lstStyle/>
          <a:p>
            <a:r>
              <a:rPr lang="en-GB"/>
              <a:t>© ENA 2020</a:t>
            </a:r>
          </a:p>
        </p:txBody>
      </p:sp>
    </p:spTree>
    <p:extLst>
      <p:ext uri="{BB962C8B-B14F-4D97-AF65-F5344CB8AC3E}">
        <p14:creationId xmlns:p14="http://schemas.microsoft.com/office/powerpoint/2010/main" val="2316590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809F-8161-4748-AFA8-2D9D0DF82BC3}"/>
              </a:ext>
            </a:extLst>
          </p:cNvPr>
          <p:cNvSpPr>
            <a:spLocks noGrp="1"/>
          </p:cNvSpPr>
          <p:nvPr>
            <p:ph type="title"/>
          </p:nvPr>
        </p:nvSpPr>
        <p:spPr/>
        <p:txBody>
          <a:bodyPr/>
          <a:lstStyle/>
          <a:p>
            <a:r>
              <a:rPr lang="en-GB" dirty="0"/>
              <a:t>About the campaign</a:t>
            </a:r>
          </a:p>
        </p:txBody>
      </p:sp>
      <p:sp>
        <p:nvSpPr>
          <p:cNvPr id="3" name="Content Placeholder 2">
            <a:extLst>
              <a:ext uri="{FF2B5EF4-FFF2-40B4-BE49-F238E27FC236}">
                <a16:creationId xmlns:a16="http://schemas.microsoft.com/office/drawing/2014/main" id="{E09D2775-5CFB-BA44-9DBA-933F7C285FCA}"/>
              </a:ext>
            </a:extLst>
          </p:cNvPr>
          <p:cNvSpPr>
            <a:spLocks noGrp="1"/>
          </p:cNvSpPr>
          <p:nvPr>
            <p:ph idx="1"/>
          </p:nvPr>
        </p:nvSpPr>
        <p:spPr>
          <a:xfrm>
            <a:off x="720000" y="1800000"/>
            <a:ext cx="9957600" cy="3960000"/>
          </a:xfrm>
        </p:spPr>
        <p:txBody>
          <a:bodyPr/>
          <a:lstStyle/>
          <a:p>
            <a:pPr>
              <a:spcAft>
                <a:spcPts val="600"/>
              </a:spcAft>
            </a:pPr>
            <a:r>
              <a:rPr lang="en-GB" i="1" dirty="0"/>
              <a:t>Think Before You Dig! </a:t>
            </a:r>
            <a:r>
              <a:rPr lang="en-GB" dirty="0"/>
              <a:t>seeks to:</a:t>
            </a:r>
            <a:endParaRPr lang="en-GB" sz="1800" b="0" dirty="0">
              <a:solidFill>
                <a:schemeClr val="tx1"/>
              </a:solidFill>
            </a:endParaRPr>
          </a:p>
          <a:p>
            <a:pPr marL="342900" indent="-342900" algn="just">
              <a:buFont typeface="Arial" panose="020B0604020202020204" pitchFamily="34" charset="0"/>
              <a:buChar char="•"/>
            </a:pPr>
            <a:r>
              <a:rPr lang="en-GB" sz="2000" b="0" dirty="0">
                <a:solidFill>
                  <a:schemeClr val="tx1"/>
                </a:solidFill>
              </a:rPr>
              <a:t>Raise awareness of the risks of underground electricity cables </a:t>
            </a:r>
          </a:p>
          <a:p>
            <a:pPr marL="342900" indent="-342900" algn="just">
              <a:buFont typeface="Arial" panose="020B0604020202020204" pitchFamily="34" charset="0"/>
              <a:buChar char="•"/>
            </a:pPr>
            <a:r>
              <a:rPr lang="en-GB" sz="2000" b="0" dirty="0">
                <a:solidFill>
                  <a:schemeClr val="tx1"/>
                </a:solidFill>
              </a:rPr>
              <a:t>Motivate anyone who may come into contact with underground cables to adopt the safe behaviours of </a:t>
            </a:r>
            <a:r>
              <a:rPr lang="en-GB" sz="2000" b="0" i="1" dirty="0">
                <a:solidFill>
                  <a:schemeClr val="tx1"/>
                </a:solidFill>
              </a:rPr>
              <a:t>Plan, Scan, Think Before You Dig! </a:t>
            </a:r>
          </a:p>
          <a:p>
            <a:pPr marL="342900" indent="-342900" algn="just">
              <a:buFont typeface="Arial" panose="020B0604020202020204" pitchFamily="34" charset="0"/>
              <a:buChar char="•"/>
            </a:pPr>
            <a:r>
              <a:rPr lang="en-GB" sz="2000" b="0" dirty="0">
                <a:solidFill>
                  <a:schemeClr val="tx1"/>
                </a:solidFill>
              </a:rPr>
              <a:t>Follow advice and guidance from HSE</a:t>
            </a:r>
            <a:endParaRPr lang="en-GB" sz="2000" dirty="0"/>
          </a:p>
          <a:p>
            <a:pPr lvl="2"/>
            <a:endParaRPr lang="en-GB" dirty="0"/>
          </a:p>
          <a:p>
            <a:endParaRPr lang="en-GB" dirty="0"/>
          </a:p>
          <a:p>
            <a:endParaRPr lang="en-GB" dirty="0"/>
          </a:p>
        </p:txBody>
      </p:sp>
      <p:sp>
        <p:nvSpPr>
          <p:cNvPr id="5" name="Slide Number Placeholder 4">
            <a:extLst>
              <a:ext uri="{FF2B5EF4-FFF2-40B4-BE49-F238E27FC236}">
                <a16:creationId xmlns:a16="http://schemas.microsoft.com/office/drawing/2014/main" id="{0CFA9D3C-2222-0243-8F43-B1727B821E4A}"/>
              </a:ext>
            </a:extLst>
          </p:cNvPr>
          <p:cNvSpPr>
            <a:spLocks noGrp="1"/>
          </p:cNvSpPr>
          <p:nvPr>
            <p:ph type="sldNum" sz="quarter" idx="12"/>
          </p:nvPr>
        </p:nvSpPr>
        <p:spPr/>
        <p:txBody>
          <a:bodyPr/>
          <a:lstStyle/>
          <a:p>
            <a:fld id="{98FF217E-B86F-EA42-9607-BE163228A213}" type="slidenum">
              <a:rPr lang="en-GB"/>
              <a:pPr/>
              <a:t>4</a:t>
            </a:fld>
            <a:endParaRPr lang="en-GB"/>
          </a:p>
        </p:txBody>
      </p:sp>
    </p:spTree>
    <p:extLst>
      <p:ext uri="{BB962C8B-B14F-4D97-AF65-F5344CB8AC3E}">
        <p14:creationId xmlns:p14="http://schemas.microsoft.com/office/powerpoint/2010/main" val="163701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809F-8161-4748-AFA8-2D9D0DF82BC3}"/>
              </a:ext>
            </a:extLst>
          </p:cNvPr>
          <p:cNvSpPr>
            <a:spLocks noGrp="1"/>
          </p:cNvSpPr>
          <p:nvPr>
            <p:ph type="title"/>
          </p:nvPr>
        </p:nvSpPr>
        <p:spPr/>
        <p:txBody>
          <a:bodyPr/>
          <a:lstStyle/>
          <a:p>
            <a:r>
              <a:rPr lang="en-GB" dirty="0"/>
              <a:t>About the campaign</a:t>
            </a:r>
          </a:p>
        </p:txBody>
      </p:sp>
      <p:sp>
        <p:nvSpPr>
          <p:cNvPr id="3" name="Content Placeholder 2">
            <a:extLst>
              <a:ext uri="{FF2B5EF4-FFF2-40B4-BE49-F238E27FC236}">
                <a16:creationId xmlns:a16="http://schemas.microsoft.com/office/drawing/2014/main" id="{E09D2775-5CFB-BA44-9DBA-933F7C285FCA}"/>
              </a:ext>
            </a:extLst>
          </p:cNvPr>
          <p:cNvSpPr>
            <a:spLocks noGrp="1"/>
          </p:cNvSpPr>
          <p:nvPr>
            <p:ph idx="1"/>
          </p:nvPr>
        </p:nvSpPr>
        <p:spPr>
          <a:xfrm>
            <a:off x="720000" y="1800000"/>
            <a:ext cx="9957600" cy="3960000"/>
          </a:xfrm>
        </p:spPr>
        <p:txBody>
          <a:bodyPr/>
          <a:lstStyle/>
          <a:p>
            <a:pPr>
              <a:spcAft>
                <a:spcPts val="600"/>
              </a:spcAft>
            </a:pPr>
            <a:r>
              <a:rPr lang="en-GB" dirty="0"/>
              <a:t>Our audience</a:t>
            </a:r>
          </a:p>
          <a:p>
            <a:pPr marL="0" indent="0">
              <a:buNone/>
            </a:pPr>
            <a:r>
              <a:rPr lang="en-GB" sz="2000" b="0" dirty="0">
                <a:solidFill>
                  <a:schemeClr val="tx1"/>
                </a:solidFill>
              </a:rPr>
              <a:t>The UK’s electricity network operators have joined forces to launch </a:t>
            </a:r>
            <a:r>
              <a:rPr lang="en-GB" sz="2000" b="0" i="1" dirty="0">
                <a:solidFill>
                  <a:schemeClr val="tx1"/>
                </a:solidFill>
              </a:rPr>
              <a:t>Think Before you Dig! - </a:t>
            </a:r>
            <a:r>
              <a:rPr lang="en-GB" sz="2000" b="0" dirty="0">
                <a:solidFill>
                  <a:schemeClr val="tx1"/>
                </a:solidFill>
              </a:rPr>
              <a:t>a campaign appealing to industry workers and members of the public planning any work which involves digging, to think about what services could be buried beneath, such as underground electricity cables and gas pipes, before they start work.</a:t>
            </a:r>
          </a:p>
          <a:p>
            <a:pPr marL="0" indent="0">
              <a:lnSpc>
                <a:spcPts val="2000"/>
              </a:lnSpc>
              <a:spcBef>
                <a:spcPts val="400"/>
              </a:spcBef>
              <a:buNone/>
            </a:pPr>
            <a:endParaRPr lang="en-GB" sz="2000" b="0" dirty="0">
              <a:solidFill>
                <a:schemeClr val="tx1"/>
              </a:solidFill>
            </a:endParaRPr>
          </a:p>
          <a:p>
            <a:r>
              <a:rPr lang="en-GB" sz="2000" b="0" dirty="0">
                <a:solidFill>
                  <a:schemeClr val="tx1"/>
                </a:solidFill>
              </a:rPr>
              <a:t>The main target audience for this campaign is anyone whose work involves breaking the ground, such as construction workers.</a:t>
            </a:r>
          </a:p>
          <a:p>
            <a:pPr>
              <a:lnSpc>
                <a:spcPts val="2000"/>
              </a:lnSpc>
            </a:pPr>
            <a:endParaRPr lang="en-GB" sz="2000" b="0" dirty="0">
              <a:solidFill>
                <a:schemeClr val="tx1"/>
              </a:solidFill>
            </a:endParaRPr>
          </a:p>
          <a:p>
            <a:r>
              <a:rPr lang="en-GB" sz="2000" b="0" dirty="0">
                <a:solidFill>
                  <a:schemeClr val="tx1"/>
                </a:solidFill>
              </a:rPr>
              <a:t>The secondary audience is anyone who may come into contact with underground cables, such as homeowners undertaking DIY that involves digging.</a:t>
            </a:r>
            <a:endParaRPr lang="en-GB" dirty="0"/>
          </a:p>
          <a:p>
            <a:endParaRPr lang="en-GB" dirty="0"/>
          </a:p>
          <a:p>
            <a:endParaRPr lang="en-GB" dirty="0"/>
          </a:p>
        </p:txBody>
      </p:sp>
      <p:sp>
        <p:nvSpPr>
          <p:cNvPr id="5" name="Slide Number Placeholder 4">
            <a:extLst>
              <a:ext uri="{FF2B5EF4-FFF2-40B4-BE49-F238E27FC236}">
                <a16:creationId xmlns:a16="http://schemas.microsoft.com/office/drawing/2014/main" id="{0CFA9D3C-2222-0243-8F43-B1727B821E4A}"/>
              </a:ext>
            </a:extLst>
          </p:cNvPr>
          <p:cNvSpPr>
            <a:spLocks noGrp="1"/>
          </p:cNvSpPr>
          <p:nvPr>
            <p:ph type="sldNum" sz="quarter" idx="12"/>
          </p:nvPr>
        </p:nvSpPr>
        <p:spPr/>
        <p:txBody>
          <a:bodyPr/>
          <a:lstStyle/>
          <a:p>
            <a:fld id="{98FF217E-B86F-EA42-9607-BE163228A213}" type="slidenum">
              <a:rPr lang="en-GB"/>
              <a:pPr/>
              <a:t>5</a:t>
            </a:fld>
            <a:endParaRPr lang="en-GB"/>
          </a:p>
        </p:txBody>
      </p:sp>
    </p:spTree>
    <p:extLst>
      <p:ext uri="{BB962C8B-B14F-4D97-AF65-F5344CB8AC3E}">
        <p14:creationId xmlns:p14="http://schemas.microsoft.com/office/powerpoint/2010/main" val="459319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809F-8161-4748-AFA8-2D9D0DF82BC3}"/>
              </a:ext>
            </a:extLst>
          </p:cNvPr>
          <p:cNvSpPr>
            <a:spLocks noGrp="1"/>
          </p:cNvSpPr>
          <p:nvPr>
            <p:ph type="title"/>
          </p:nvPr>
        </p:nvSpPr>
        <p:spPr/>
        <p:txBody>
          <a:bodyPr/>
          <a:lstStyle/>
          <a:p>
            <a:r>
              <a:rPr lang="en-GB" dirty="0"/>
              <a:t>About the campaign</a:t>
            </a:r>
          </a:p>
        </p:txBody>
      </p:sp>
      <p:sp>
        <p:nvSpPr>
          <p:cNvPr id="3" name="Content Placeholder 2">
            <a:extLst>
              <a:ext uri="{FF2B5EF4-FFF2-40B4-BE49-F238E27FC236}">
                <a16:creationId xmlns:a16="http://schemas.microsoft.com/office/drawing/2014/main" id="{E09D2775-5CFB-BA44-9DBA-933F7C285FCA}"/>
              </a:ext>
            </a:extLst>
          </p:cNvPr>
          <p:cNvSpPr>
            <a:spLocks noGrp="1"/>
          </p:cNvSpPr>
          <p:nvPr>
            <p:ph idx="1"/>
          </p:nvPr>
        </p:nvSpPr>
        <p:spPr>
          <a:xfrm>
            <a:off x="720000" y="1800000"/>
            <a:ext cx="9957600" cy="3960000"/>
          </a:xfrm>
        </p:spPr>
        <p:txBody>
          <a:bodyPr/>
          <a:lstStyle/>
          <a:p>
            <a:pPr>
              <a:spcAft>
                <a:spcPts val="600"/>
              </a:spcAft>
            </a:pPr>
            <a:r>
              <a:rPr lang="en-GB" dirty="0"/>
              <a:t>Our launch</a:t>
            </a:r>
            <a:endParaRPr lang="en-GB" b="0" dirty="0">
              <a:solidFill>
                <a:schemeClr val="tx1"/>
              </a:solidFill>
            </a:endParaRPr>
          </a:p>
          <a:p>
            <a:pPr marL="0" indent="0">
              <a:buNone/>
            </a:pPr>
            <a:r>
              <a:rPr lang="en-GB" sz="2000" b="0" i="1" dirty="0">
                <a:solidFill>
                  <a:schemeClr val="tx1"/>
                </a:solidFill>
              </a:rPr>
              <a:t>Think Before You Dig! </a:t>
            </a:r>
            <a:r>
              <a:rPr lang="en-GB" sz="2000" b="0" dirty="0">
                <a:solidFill>
                  <a:schemeClr val="tx1"/>
                </a:solidFill>
              </a:rPr>
              <a:t>launches a comms campaign on 29 October 2020, alerting national and trade media. Throughout the campaign, Energy Networks Association will share tips and information to raise awareness of the risks of underground cables and how to dig safely.</a:t>
            </a:r>
          </a:p>
          <a:p>
            <a:pPr marL="0" indent="0">
              <a:lnSpc>
                <a:spcPts val="2000"/>
              </a:lnSpc>
              <a:spcBef>
                <a:spcPts val="400"/>
              </a:spcBef>
              <a:buNone/>
            </a:pPr>
            <a:endParaRPr lang="en-GB" sz="2000" b="0" dirty="0">
              <a:solidFill>
                <a:schemeClr val="tx1"/>
              </a:solidFill>
            </a:endParaRPr>
          </a:p>
          <a:p>
            <a:pPr marL="0" indent="0">
              <a:buNone/>
            </a:pPr>
            <a:r>
              <a:rPr lang="en-GB" sz="2000" b="0" dirty="0">
                <a:solidFill>
                  <a:schemeClr val="tx1"/>
                </a:solidFill>
              </a:rPr>
              <a:t>As part of the campaign, ENA is releasing an emotive safety film – urging those working in construction to consider the consequences of digging without being properly prepared.</a:t>
            </a:r>
          </a:p>
          <a:p>
            <a:pPr marL="0" indent="0">
              <a:lnSpc>
                <a:spcPts val="2000"/>
              </a:lnSpc>
              <a:spcBef>
                <a:spcPts val="400"/>
              </a:spcBef>
              <a:buNone/>
            </a:pPr>
            <a:endParaRPr lang="en-GB" sz="2000" b="0" dirty="0">
              <a:solidFill>
                <a:schemeClr val="tx1"/>
              </a:solidFill>
            </a:endParaRPr>
          </a:p>
          <a:p>
            <a:pPr marL="0" indent="0">
              <a:buNone/>
            </a:pPr>
            <a:r>
              <a:rPr lang="en-GB" sz="2000" b="0" dirty="0">
                <a:solidFill>
                  <a:schemeClr val="tx1"/>
                </a:solidFill>
              </a:rPr>
              <a:t>We want to work with trusted organisations, such as yourself, to help share this life-saving information as widely as possible.</a:t>
            </a:r>
            <a:endParaRPr lang="en-GB" sz="2000" dirty="0"/>
          </a:p>
          <a:p>
            <a:endParaRPr lang="en-GB" dirty="0"/>
          </a:p>
        </p:txBody>
      </p:sp>
      <p:sp>
        <p:nvSpPr>
          <p:cNvPr id="5" name="Slide Number Placeholder 4">
            <a:extLst>
              <a:ext uri="{FF2B5EF4-FFF2-40B4-BE49-F238E27FC236}">
                <a16:creationId xmlns:a16="http://schemas.microsoft.com/office/drawing/2014/main" id="{0CFA9D3C-2222-0243-8F43-B1727B821E4A}"/>
              </a:ext>
            </a:extLst>
          </p:cNvPr>
          <p:cNvSpPr>
            <a:spLocks noGrp="1"/>
          </p:cNvSpPr>
          <p:nvPr>
            <p:ph type="sldNum" sz="quarter" idx="12"/>
          </p:nvPr>
        </p:nvSpPr>
        <p:spPr/>
        <p:txBody>
          <a:bodyPr/>
          <a:lstStyle/>
          <a:p>
            <a:fld id="{98FF217E-B86F-EA42-9607-BE163228A213}" type="slidenum">
              <a:rPr lang="en-GB"/>
              <a:pPr/>
              <a:t>6</a:t>
            </a:fld>
            <a:endParaRPr lang="en-GB"/>
          </a:p>
        </p:txBody>
      </p:sp>
    </p:spTree>
    <p:extLst>
      <p:ext uri="{BB962C8B-B14F-4D97-AF65-F5344CB8AC3E}">
        <p14:creationId xmlns:p14="http://schemas.microsoft.com/office/powerpoint/2010/main" val="3152061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809F-8161-4748-AFA8-2D9D0DF82BC3}"/>
              </a:ext>
            </a:extLst>
          </p:cNvPr>
          <p:cNvSpPr>
            <a:spLocks noGrp="1"/>
          </p:cNvSpPr>
          <p:nvPr>
            <p:ph type="title"/>
          </p:nvPr>
        </p:nvSpPr>
        <p:spPr/>
        <p:txBody>
          <a:bodyPr/>
          <a:lstStyle/>
          <a:p>
            <a:r>
              <a:rPr lang="en-GB" dirty="0"/>
              <a:t>Key messages</a:t>
            </a:r>
          </a:p>
        </p:txBody>
      </p:sp>
      <p:sp>
        <p:nvSpPr>
          <p:cNvPr id="3" name="Content Placeholder 2">
            <a:extLst>
              <a:ext uri="{FF2B5EF4-FFF2-40B4-BE49-F238E27FC236}">
                <a16:creationId xmlns:a16="http://schemas.microsoft.com/office/drawing/2014/main" id="{E09D2775-5CFB-BA44-9DBA-933F7C285FCA}"/>
              </a:ext>
            </a:extLst>
          </p:cNvPr>
          <p:cNvSpPr>
            <a:spLocks noGrp="1"/>
          </p:cNvSpPr>
          <p:nvPr>
            <p:ph idx="1"/>
          </p:nvPr>
        </p:nvSpPr>
        <p:spPr>
          <a:xfrm>
            <a:off x="720000" y="1800000"/>
            <a:ext cx="9957600" cy="3960000"/>
          </a:xfrm>
        </p:spPr>
        <p:txBody>
          <a:bodyPr/>
          <a:lstStyle/>
          <a:p>
            <a:pPr>
              <a:spcAft>
                <a:spcPts val="600"/>
              </a:spcAft>
            </a:pPr>
            <a:r>
              <a:rPr lang="en-GB" sz="2000" b="0" dirty="0">
                <a:solidFill>
                  <a:schemeClr val="tx1"/>
                </a:solidFill>
              </a:rPr>
              <a:t>These are the key messages ENA will be communicating, and urges others to communicate, throughout the campaign: </a:t>
            </a:r>
          </a:p>
          <a:p>
            <a:pPr marL="342900" indent="-342900">
              <a:buFont typeface="Arial" panose="020B0604020202020204" pitchFamily="34" charset="0"/>
              <a:buChar char="•"/>
            </a:pPr>
            <a:r>
              <a:rPr lang="en-GB" sz="2000" b="0" dirty="0">
                <a:solidFill>
                  <a:schemeClr val="tx1"/>
                </a:solidFill>
              </a:rPr>
              <a:t>You could die or be seriously injured if you come into contact with an underground electricity cable </a:t>
            </a:r>
          </a:p>
          <a:p>
            <a:pPr marL="342900" indent="-342900">
              <a:buFont typeface="Arial" panose="020B0604020202020204" pitchFamily="34" charset="0"/>
              <a:buChar char="•"/>
            </a:pPr>
            <a:r>
              <a:rPr lang="en-GB" sz="2000" b="0" dirty="0">
                <a:solidFill>
                  <a:schemeClr val="tx1"/>
                </a:solidFill>
              </a:rPr>
              <a:t>Be aware of what is underground before starting work that involves breaking ground and plan your work accordingly</a:t>
            </a:r>
          </a:p>
          <a:p>
            <a:pPr marL="342900" indent="-342900">
              <a:buFont typeface="Arial" panose="020B0604020202020204" pitchFamily="34" charset="0"/>
              <a:buChar char="•"/>
            </a:pPr>
            <a:r>
              <a:rPr lang="en-GB" sz="2000" b="0" dirty="0">
                <a:solidFill>
                  <a:schemeClr val="tx1"/>
                </a:solidFill>
              </a:rPr>
              <a:t>Follow the advice in the Health and Safety Executive (HSE) Guidance HSG47 ‘Avoiding danger from underground services’ and ENA’s ‘Watch Out, Cables About’ Safety advice leaflet</a:t>
            </a:r>
          </a:p>
          <a:p>
            <a:pPr marL="342900" indent="-342900">
              <a:buFont typeface="Arial" panose="020B0604020202020204" pitchFamily="34" charset="0"/>
              <a:buChar char="•"/>
            </a:pPr>
            <a:r>
              <a:rPr lang="en-GB" sz="2000" b="0" dirty="0">
                <a:solidFill>
                  <a:schemeClr val="tx1"/>
                </a:solidFill>
              </a:rPr>
              <a:t>The electricity network operators are responsible for ensuring energy networks across the UK are the safest, most reliable, most efficient and sustainable in the world</a:t>
            </a:r>
          </a:p>
        </p:txBody>
      </p:sp>
      <p:sp>
        <p:nvSpPr>
          <p:cNvPr id="5" name="Slide Number Placeholder 4">
            <a:extLst>
              <a:ext uri="{FF2B5EF4-FFF2-40B4-BE49-F238E27FC236}">
                <a16:creationId xmlns:a16="http://schemas.microsoft.com/office/drawing/2014/main" id="{0CFA9D3C-2222-0243-8F43-B1727B821E4A}"/>
              </a:ext>
            </a:extLst>
          </p:cNvPr>
          <p:cNvSpPr>
            <a:spLocks noGrp="1"/>
          </p:cNvSpPr>
          <p:nvPr>
            <p:ph type="sldNum" sz="quarter" idx="12"/>
          </p:nvPr>
        </p:nvSpPr>
        <p:spPr/>
        <p:txBody>
          <a:bodyPr/>
          <a:lstStyle/>
          <a:p>
            <a:fld id="{98FF217E-B86F-EA42-9607-BE163228A213}" type="slidenum">
              <a:rPr lang="en-GB"/>
              <a:pPr/>
              <a:t>7</a:t>
            </a:fld>
            <a:endParaRPr lang="en-GB"/>
          </a:p>
        </p:txBody>
      </p:sp>
    </p:spTree>
    <p:extLst>
      <p:ext uri="{BB962C8B-B14F-4D97-AF65-F5344CB8AC3E}">
        <p14:creationId xmlns:p14="http://schemas.microsoft.com/office/powerpoint/2010/main" val="3233409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205D0-5B81-E54C-BC9C-1A5C8306C6EA}"/>
              </a:ext>
            </a:extLst>
          </p:cNvPr>
          <p:cNvSpPr>
            <a:spLocks noGrp="1"/>
          </p:cNvSpPr>
          <p:nvPr>
            <p:ph type="ctrTitle"/>
          </p:nvPr>
        </p:nvSpPr>
        <p:spPr/>
        <p:txBody>
          <a:bodyPr/>
          <a:lstStyle/>
          <a:p>
            <a:r>
              <a:rPr lang="en-GB" dirty="0"/>
              <a:t>Template copy</a:t>
            </a:r>
          </a:p>
        </p:txBody>
      </p:sp>
      <p:sp>
        <p:nvSpPr>
          <p:cNvPr id="3" name="Subtitle 2">
            <a:extLst>
              <a:ext uri="{FF2B5EF4-FFF2-40B4-BE49-F238E27FC236}">
                <a16:creationId xmlns:a16="http://schemas.microsoft.com/office/drawing/2014/main" id="{43E9C02A-984B-4548-A0E0-6C6B462DEAEC}"/>
              </a:ext>
            </a:extLst>
          </p:cNvPr>
          <p:cNvSpPr>
            <a:spLocks noGrp="1"/>
          </p:cNvSpPr>
          <p:nvPr>
            <p:ph type="subTitle" idx="1"/>
          </p:nvPr>
        </p:nvSpPr>
        <p:spPr>
          <a:xfrm>
            <a:off x="720000" y="3510406"/>
            <a:ext cx="9957600" cy="962305"/>
          </a:xfrm>
        </p:spPr>
        <p:txBody>
          <a:bodyPr>
            <a:noAutofit/>
          </a:bodyPr>
          <a:lstStyle/>
          <a:p>
            <a:pPr marL="0" indent="0" algn="just">
              <a:lnSpc>
                <a:spcPts val="2000"/>
              </a:lnSpc>
              <a:spcBef>
                <a:spcPts val="0"/>
              </a:spcBef>
              <a:spcAft>
                <a:spcPts val="600"/>
              </a:spcAft>
              <a:buNone/>
            </a:pPr>
            <a:r>
              <a:rPr lang="en-US" sz="2000" b="0" dirty="0">
                <a:ea typeface="MS Mincho"/>
                <a:cs typeface="Times New Roman" panose="02020603050405020304" pitchFamily="18" charset="0"/>
              </a:rPr>
              <a:t>Here is some template copy about </a:t>
            </a:r>
            <a:r>
              <a:rPr lang="en-US" sz="2000" b="0" i="1" dirty="0">
                <a:ea typeface="MS Mincho"/>
                <a:cs typeface="Times New Roman" panose="02020603050405020304" pitchFamily="18" charset="0"/>
              </a:rPr>
              <a:t>Think Before You Dig! </a:t>
            </a:r>
            <a:r>
              <a:rPr lang="en-US" sz="2000" b="0" dirty="0">
                <a:ea typeface="MS Mincho"/>
                <a:cs typeface="Times New Roman" panose="02020603050405020304" pitchFamily="18" charset="0"/>
              </a:rPr>
              <a:t>that you may wish to use as content on your website or to share through your communication channels (newsletters, online magazines, etc.).</a:t>
            </a:r>
          </a:p>
          <a:p>
            <a:pPr marL="0" indent="0" algn="just">
              <a:lnSpc>
                <a:spcPts val="1000"/>
              </a:lnSpc>
              <a:spcBef>
                <a:spcPts val="0"/>
              </a:spcBef>
              <a:buNone/>
            </a:pPr>
            <a:endParaRPr lang="en-US" sz="2000" b="0" dirty="0">
              <a:ea typeface="MS Mincho"/>
              <a:cs typeface="Times New Roman" panose="02020603050405020304" pitchFamily="18" charset="0"/>
            </a:endParaRPr>
          </a:p>
          <a:p>
            <a:pPr marL="0" indent="0" algn="just">
              <a:lnSpc>
                <a:spcPts val="2000"/>
              </a:lnSpc>
              <a:spcBef>
                <a:spcPts val="0"/>
              </a:spcBef>
              <a:spcAft>
                <a:spcPts val="600"/>
              </a:spcAft>
              <a:buNone/>
            </a:pPr>
            <a:r>
              <a:rPr lang="en-US" sz="2000" b="0" dirty="0">
                <a:ea typeface="MS Mincho"/>
                <a:cs typeface="Times New Roman" panose="02020603050405020304" pitchFamily="18" charset="0"/>
              </a:rPr>
              <a:t>We have provided two versions suitable for different word counts.</a:t>
            </a:r>
          </a:p>
        </p:txBody>
      </p:sp>
      <p:sp>
        <p:nvSpPr>
          <p:cNvPr id="4" name="Slide Number Placeholder 3">
            <a:extLst>
              <a:ext uri="{FF2B5EF4-FFF2-40B4-BE49-F238E27FC236}">
                <a16:creationId xmlns:a16="http://schemas.microsoft.com/office/drawing/2014/main" id="{09776A9A-448E-8A4C-8353-C962B42D7E05}"/>
              </a:ext>
            </a:extLst>
          </p:cNvPr>
          <p:cNvSpPr>
            <a:spLocks noGrp="1"/>
          </p:cNvSpPr>
          <p:nvPr>
            <p:ph type="sldNum" sz="quarter" idx="12"/>
          </p:nvPr>
        </p:nvSpPr>
        <p:spPr/>
        <p:txBody>
          <a:bodyPr/>
          <a:lstStyle/>
          <a:p>
            <a:fld id="{98FF217E-B86F-EA42-9607-BE163228A213}" type="slidenum">
              <a:rPr lang="en-GB"/>
              <a:t>8</a:t>
            </a:fld>
            <a:endParaRPr lang="en-GB"/>
          </a:p>
        </p:txBody>
      </p:sp>
    </p:spTree>
    <p:extLst>
      <p:ext uri="{BB962C8B-B14F-4D97-AF65-F5344CB8AC3E}">
        <p14:creationId xmlns:p14="http://schemas.microsoft.com/office/powerpoint/2010/main" val="2898644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809F-8161-4748-AFA8-2D9D0DF82BC3}"/>
              </a:ext>
            </a:extLst>
          </p:cNvPr>
          <p:cNvSpPr>
            <a:spLocks noGrp="1"/>
          </p:cNvSpPr>
          <p:nvPr>
            <p:ph type="title"/>
          </p:nvPr>
        </p:nvSpPr>
        <p:spPr/>
        <p:txBody>
          <a:bodyPr/>
          <a:lstStyle/>
          <a:p>
            <a:r>
              <a:rPr lang="en-GB" dirty="0"/>
              <a:t>Long copy</a:t>
            </a:r>
          </a:p>
        </p:txBody>
      </p:sp>
      <p:sp>
        <p:nvSpPr>
          <p:cNvPr id="3" name="Content Placeholder 2">
            <a:extLst>
              <a:ext uri="{FF2B5EF4-FFF2-40B4-BE49-F238E27FC236}">
                <a16:creationId xmlns:a16="http://schemas.microsoft.com/office/drawing/2014/main" id="{E09D2775-5CFB-BA44-9DBA-933F7C285FCA}"/>
              </a:ext>
            </a:extLst>
          </p:cNvPr>
          <p:cNvSpPr>
            <a:spLocks noGrp="1"/>
          </p:cNvSpPr>
          <p:nvPr>
            <p:ph idx="1"/>
          </p:nvPr>
        </p:nvSpPr>
        <p:spPr>
          <a:xfrm>
            <a:off x="720000" y="1800000"/>
            <a:ext cx="9957600" cy="3960000"/>
          </a:xfrm>
        </p:spPr>
        <p:txBody>
          <a:bodyPr/>
          <a:lstStyle/>
          <a:p>
            <a:pPr>
              <a:spcAft>
                <a:spcPts val="600"/>
              </a:spcAft>
            </a:pPr>
            <a:r>
              <a:rPr lang="en-GB" sz="2000" b="1" i="1" dirty="0"/>
              <a:t>Think Before You Dig! </a:t>
            </a:r>
            <a:r>
              <a:rPr lang="en-GB" sz="2000" b="1" dirty="0"/>
              <a:t>to reduce underground cable incidents</a:t>
            </a:r>
            <a:endParaRPr lang="en-GB" b="0" dirty="0">
              <a:solidFill>
                <a:schemeClr val="tx1"/>
              </a:solidFill>
            </a:endParaRPr>
          </a:p>
          <a:p>
            <a:pPr marL="0" indent="0">
              <a:lnSpc>
                <a:spcPct val="110000"/>
              </a:lnSpc>
              <a:spcBef>
                <a:spcPts val="0"/>
              </a:spcBef>
              <a:buNone/>
            </a:pPr>
            <a:r>
              <a:rPr lang="en-GB" sz="1400" b="0" dirty="0">
                <a:solidFill>
                  <a:schemeClr val="tx1"/>
                </a:solidFill>
              </a:rPr>
              <a:t>Every year, around 70 people* in the UK are seriously injured from striking an underground electricity cable whilst digging. Nearly half of all cases (47%) were reported on public highways, construction sites and industrial buildings making tradespeople at extreme risk of serious injury in the workplace.</a:t>
            </a:r>
          </a:p>
          <a:p>
            <a:pPr marL="0" indent="0">
              <a:lnSpc>
                <a:spcPct val="110000"/>
              </a:lnSpc>
              <a:spcBef>
                <a:spcPts val="0"/>
              </a:spcBef>
              <a:buNone/>
            </a:pPr>
            <a:endParaRPr lang="en-GB" sz="1400" b="0" dirty="0">
              <a:solidFill>
                <a:schemeClr val="tx1"/>
              </a:solidFill>
            </a:endParaRPr>
          </a:p>
          <a:p>
            <a:pPr marL="0" indent="0">
              <a:lnSpc>
                <a:spcPct val="110000"/>
              </a:lnSpc>
              <a:spcBef>
                <a:spcPts val="0"/>
              </a:spcBef>
              <a:buNone/>
            </a:pPr>
            <a:r>
              <a:rPr lang="en-GB" sz="1400" b="0" dirty="0">
                <a:solidFill>
                  <a:schemeClr val="tx1"/>
                </a:solidFill>
              </a:rPr>
              <a:t>Houses, offices, shops, factories and street furniture all have electric cables supplying them. The cables carry voltages ranging from 230 volts (domestic voltage) and over. Even domestic voltage cables can be fatal and can be buried outside homes and in driveways. The risk of danger can be considerably reduced by following some simple safety tips.</a:t>
            </a:r>
          </a:p>
          <a:p>
            <a:pPr marL="0" indent="0">
              <a:lnSpc>
                <a:spcPct val="110000"/>
              </a:lnSpc>
              <a:spcBef>
                <a:spcPts val="0"/>
              </a:spcBef>
              <a:buNone/>
            </a:pPr>
            <a:endParaRPr lang="en-GB" sz="1400" b="0" dirty="0">
              <a:solidFill>
                <a:schemeClr val="tx1"/>
              </a:solidFill>
            </a:endParaRPr>
          </a:p>
          <a:p>
            <a:pPr marL="0" indent="0">
              <a:lnSpc>
                <a:spcPct val="110000"/>
              </a:lnSpc>
              <a:spcBef>
                <a:spcPts val="0"/>
              </a:spcBef>
              <a:buNone/>
            </a:pPr>
            <a:r>
              <a:rPr lang="en-GB" sz="1400" b="0" dirty="0">
                <a:solidFill>
                  <a:schemeClr val="tx1"/>
                </a:solidFill>
              </a:rPr>
              <a:t>When surveyed, 93%** of construction workers and industry professionals believe they always dig safely, yet nearly a third (31%) admitted to not always checking for underground electricity cables before beginning work.</a:t>
            </a:r>
          </a:p>
          <a:p>
            <a:pPr marL="0" indent="0">
              <a:lnSpc>
                <a:spcPct val="110000"/>
              </a:lnSpc>
              <a:spcBef>
                <a:spcPts val="0"/>
              </a:spcBef>
              <a:buNone/>
            </a:pPr>
            <a:endParaRPr lang="en-GB" sz="1400" b="0" dirty="0">
              <a:solidFill>
                <a:schemeClr val="tx1"/>
              </a:solidFill>
            </a:endParaRPr>
          </a:p>
          <a:p>
            <a:pPr>
              <a:lnSpc>
                <a:spcPct val="110000"/>
              </a:lnSpc>
              <a:spcBef>
                <a:spcPts val="0"/>
              </a:spcBef>
            </a:pPr>
            <a:r>
              <a:rPr lang="en-GB" sz="1400" b="0" dirty="0">
                <a:solidFill>
                  <a:schemeClr val="tx1"/>
                </a:solidFill>
              </a:rPr>
              <a:t>Worryingly, almost one in six (15%) say if they uncovered an underground electricity cable encased in concrete, they would attempt to break them out, which could put them at immediate risk of life-threatening injuries.</a:t>
            </a:r>
          </a:p>
        </p:txBody>
      </p:sp>
      <p:sp>
        <p:nvSpPr>
          <p:cNvPr id="5" name="Slide Number Placeholder 4">
            <a:extLst>
              <a:ext uri="{FF2B5EF4-FFF2-40B4-BE49-F238E27FC236}">
                <a16:creationId xmlns:a16="http://schemas.microsoft.com/office/drawing/2014/main" id="{0CFA9D3C-2222-0243-8F43-B1727B821E4A}"/>
              </a:ext>
            </a:extLst>
          </p:cNvPr>
          <p:cNvSpPr>
            <a:spLocks noGrp="1"/>
          </p:cNvSpPr>
          <p:nvPr>
            <p:ph type="sldNum" sz="quarter" idx="12"/>
          </p:nvPr>
        </p:nvSpPr>
        <p:spPr/>
        <p:txBody>
          <a:bodyPr/>
          <a:lstStyle/>
          <a:p>
            <a:fld id="{98FF217E-B86F-EA42-9607-BE163228A213}" type="slidenum">
              <a:rPr lang="en-GB"/>
              <a:pPr/>
              <a:t>9</a:t>
            </a:fld>
            <a:endParaRPr lang="en-GB"/>
          </a:p>
        </p:txBody>
      </p:sp>
      <p:sp>
        <p:nvSpPr>
          <p:cNvPr id="4" name="Content Placeholder 2">
            <a:extLst>
              <a:ext uri="{FF2B5EF4-FFF2-40B4-BE49-F238E27FC236}">
                <a16:creationId xmlns:a16="http://schemas.microsoft.com/office/drawing/2014/main" id="{C3463142-7D28-483A-8FC3-2B7B9EC39786}"/>
              </a:ext>
            </a:extLst>
          </p:cNvPr>
          <p:cNvSpPr txBox="1">
            <a:spLocks/>
          </p:cNvSpPr>
          <p:nvPr/>
        </p:nvSpPr>
        <p:spPr>
          <a:xfrm>
            <a:off x="720000" y="5662950"/>
            <a:ext cx="11083554" cy="271911"/>
          </a:xfrm>
          <a:prstGeom prst="rect">
            <a:avLst/>
          </a:prstGeom>
        </p:spPr>
        <p:txBody>
          <a:bodyPr vert="horz" lIns="0" tIns="0" rIns="0" bIns="0" numCol="1" spcCol="180000" rtlCol="0">
            <a:noAutofit/>
          </a:bodyPr>
          <a:lstStyle>
            <a:lvl1pPr marL="0" indent="0" algn="l" defTabSz="914400" rtl="0" eaLnBrk="1" latinLnBrk="0" hangingPunct="1">
              <a:lnSpc>
                <a:spcPct val="110000"/>
              </a:lnSpc>
              <a:spcBef>
                <a:spcPts val="200"/>
              </a:spcBef>
              <a:buClr>
                <a:schemeClr val="accent2"/>
              </a:buClr>
              <a:buFont typeface="Arial" panose="020B0604020202020204" pitchFamily="34" charset="0"/>
              <a:buNone/>
              <a:defRPr sz="1400" b="1" kern="1200">
                <a:solidFill>
                  <a:schemeClr val="tx2"/>
                </a:solidFill>
                <a:latin typeface="+mn-lt"/>
                <a:ea typeface="+mn-ea"/>
                <a:cs typeface="+mn-cs"/>
              </a:defRPr>
            </a:lvl1pPr>
            <a:lvl2pPr marL="7938" indent="0" algn="l" defTabSz="914400" rtl="0" eaLnBrk="1" latinLnBrk="0" hangingPunct="1">
              <a:lnSpc>
                <a:spcPct val="110000"/>
              </a:lnSpc>
              <a:spcBef>
                <a:spcPts val="200"/>
              </a:spcBef>
              <a:buClr>
                <a:schemeClr val="accent2"/>
              </a:buClr>
              <a:buFont typeface="System Font Regular"/>
              <a:buNone/>
              <a:tabLst/>
              <a:defRPr sz="1400" kern="1200">
                <a:solidFill>
                  <a:schemeClr val="tx1"/>
                </a:solidFill>
                <a:latin typeface="+mn-lt"/>
                <a:ea typeface="+mn-ea"/>
                <a:cs typeface="+mn-cs"/>
              </a:defRPr>
            </a:lvl2pPr>
            <a:lvl3pPr marL="182563" indent="-174625" algn="l" defTabSz="914400" rtl="0" eaLnBrk="1" latinLnBrk="0" hangingPunct="1">
              <a:lnSpc>
                <a:spcPct val="110000"/>
              </a:lnSpc>
              <a:spcBef>
                <a:spcPts val="200"/>
              </a:spcBef>
              <a:buClr>
                <a:schemeClr val="accent4"/>
              </a:buClr>
              <a:buFont typeface="Arial" panose="020B0604020202020204" pitchFamily="34" charset="0"/>
              <a:buChar char="•"/>
              <a:tabLst/>
              <a:defRPr sz="1400" kern="1200">
                <a:solidFill>
                  <a:schemeClr val="tx1"/>
                </a:solidFill>
                <a:latin typeface="+mn-lt"/>
                <a:ea typeface="+mn-ea"/>
                <a:cs typeface="+mn-cs"/>
              </a:defRPr>
            </a:lvl3pPr>
            <a:lvl4pPr marL="404813" indent="-176213" algn="l" defTabSz="914400" rtl="0" eaLnBrk="1" latinLnBrk="0" hangingPunct="1">
              <a:lnSpc>
                <a:spcPct val="110000"/>
              </a:lnSpc>
              <a:spcBef>
                <a:spcPts val="200"/>
              </a:spcBef>
              <a:buClr>
                <a:schemeClr val="accent4"/>
              </a:buClr>
              <a:buFont typeface="System Font Regular"/>
              <a:buChar char="–"/>
              <a:tabLst/>
              <a:defRPr sz="1400" kern="1200">
                <a:solidFill>
                  <a:schemeClr val="tx1"/>
                </a:solidFill>
                <a:latin typeface="+mn-lt"/>
                <a:ea typeface="+mn-ea"/>
                <a:cs typeface="+mn-cs"/>
              </a:defRPr>
            </a:lvl4pPr>
            <a:lvl5pPr marL="625475" indent="-174625" algn="l" defTabSz="914400" rtl="0" eaLnBrk="1" latinLnBrk="0" hangingPunct="1">
              <a:lnSpc>
                <a:spcPct val="110000"/>
              </a:lnSpc>
              <a:spcBef>
                <a:spcPts val="200"/>
              </a:spcBef>
              <a:buClr>
                <a:schemeClr val="accent4"/>
              </a:buClr>
              <a:buFont typeface="System Font Regular"/>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spcBef>
                <a:spcPts val="0"/>
              </a:spcBef>
              <a:buNone/>
            </a:pPr>
            <a:r>
              <a:rPr lang="en-GB" sz="900" dirty="0">
                <a:solidFill>
                  <a:schemeClr val="tx1"/>
                </a:solidFill>
              </a:rPr>
              <a:t>*</a:t>
            </a:r>
            <a:r>
              <a:rPr lang="en-GB" sz="900" b="0" dirty="0">
                <a:solidFill>
                  <a:schemeClr val="tx1"/>
                </a:solidFill>
              </a:rPr>
              <a:t>Data from the Health &amp; Safety Executive </a:t>
            </a:r>
          </a:p>
          <a:p>
            <a:pPr marL="0" indent="0" algn="just">
              <a:lnSpc>
                <a:spcPct val="110000"/>
              </a:lnSpc>
              <a:spcBef>
                <a:spcPts val="0"/>
              </a:spcBef>
              <a:buNone/>
            </a:pPr>
            <a:r>
              <a:rPr lang="en-GB" sz="900" b="0" dirty="0">
                <a:solidFill>
                  <a:schemeClr val="tx1"/>
                </a:solidFill>
              </a:rPr>
              <a:t>**Research carried out by 3gem on behalf of the Energy Networks Association in October 2020. Total sample size was 1,000 people across the UK, aged 18 – 65.</a:t>
            </a:r>
          </a:p>
          <a:p>
            <a:pPr lvl="1"/>
            <a:endParaRPr lang="en-GB" sz="900" dirty="0"/>
          </a:p>
        </p:txBody>
      </p:sp>
    </p:spTree>
    <p:extLst>
      <p:ext uri="{BB962C8B-B14F-4D97-AF65-F5344CB8AC3E}">
        <p14:creationId xmlns:p14="http://schemas.microsoft.com/office/powerpoint/2010/main" val="1914031636"/>
      </p:ext>
    </p:extLst>
  </p:cSld>
  <p:clrMapOvr>
    <a:masterClrMapping/>
  </p:clrMapOvr>
</p:sld>
</file>

<file path=ppt/theme/theme1.xml><?xml version="1.0" encoding="utf-8"?>
<a:theme xmlns:a="http://schemas.openxmlformats.org/drawingml/2006/main" name="Office Theme">
  <a:themeElements>
    <a:clrScheme name="ENA">
      <a:dk1>
        <a:srgbClr val="484D51"/>
      </a:dk1>
      <a:lt1>
        <a:srgbClr val="FFFFFF"/>
      </a:lt1>
      <a:dk2>
        <a:srgbClr val="00598E"/>
      </a:dk2>
      <a:lt2>
        <a:srgbClr val="F3F3F3"/>
      </a:lt2>
      <a:accent1>
        <a:srgbClr val="00598E"/>
      </a:accent1>
      <a:accent2>
        <a:srgbClr val="4378A8"/>
      </a:accent2>
      <a:accent3>
        <a:srgbClr val="FF7132"/>
      </a:accent3>
      <a:accent4>
        <a:srgbClr val="009FE3"/>
      </a:accent4>
      <a:accent5>
        <a:srgbClr val="FFE600"/>
      </a:accent5>
      <a:accent6>
        <a:srgbClr val="BECC00"/>
      </a:accent6>
      <a:hlink>
        <a:srgbClr val="484D51"/>
      </a:hlink>
      <a:folHlink>
        <a:srgbClr val="A6AC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0339 ENA Powerpoint template" id="{2B0C6DA9-4E6C-9247-A7F0-4DA09D514E1A}" vid="{06CCB5F2-4A71-FF45-A5DE-129202675C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A0339 ENA Powerpoint template_Final</Template>
  <TotalTime>477</TotalTime>
  <Words>3941</Words>
  <Application>Microsoft Office PowerPoint</Application>
  <PresentationFormat>Widescreen</PresentationFormat>
  <Paragraphs>253</Paragraphs>
  <Slides>33</Slides>
  <Notes>0</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Arial</vt:lpstr>
      <vt:lpstr>Calibri</vt:lpstr>
      <vt:lpstr>Calibri Light</vt:lpstr>
      <vt:lpstr>Symbol</vt:lpstr>
      <vt:lpstr>System Font Regular</vt:lpstr>
      <vt:lpstr>Office Theme</vt:lpstr>
      <vt:lpstr>Office Theme</vt:lpstr>
      <vt:lpstr>Think Before You Dig!</vt:lpstr>
      <vt:lpstr>Introduction</vt:lpstr>
      <vt:lpstr>Introduction</vt:lpstr>
      <vt:lpstr>About the campaign</vt:lpstr>
      <vt:lpstr>About the campaign</vt:lpstr>
      <vt:lpstr>About the campaign</vt:lpstr>
      <vt:lpstr>Key messages</vt:lpstr>
      <vt:lpstr>Template copy</vt:lpstr>
      <vt:lpstr>Long copy</vt:lpstr>
      <vt:lpstr>Long copy cont.</vt:lpstr>
      <vt:lpstr>Long copy cont.</vt:lpstr>
      <vt:lpstr>Short copy</vt:lpstr>
      <vt:lpstr>Short copy cont.</vt:lpstr>
      <vt:lpstr>Film</vt:lpstr>
      <vt:lpstr>Film</vt:lpstr>
      <vt:lpstr>PowerPoint Presentation</vt:lpstr>
      <vt:lpstr>Quotes from the Energy Networks Association</vt:lpstr>
      <vt:lpstr>Approved ENA quotes (October 2020)</vt:lpstr>
      <vt:lpstr>Approved ENA quotes (October 2020)</vt:lpstr>
      <vt:lpstr>Template press release</vt:lpstr>
      <vt:lpstr>Template press release (October 2020)</vt:lpstr>
      <vt:lpstr>Template press release (October 2020) cont.</vt:lpstr>
      <vt:lpstr>Template press release (October 2020) cont.</vt:lpstr>
      <vt:lpstr>Template press release (October 2020) cont.</vt:lpstr>
      <vt:lpstr>Awareness of underground cables survey results</vt:lpstr>
      <vt:lpstr>Underground cables survey results</vt:lpstr>
      <vt:lpstr>Underground cables survey results</vt:lpstr>
      <vt:lpstr>Email for partner networks</vt:lpstr>
      <vt:lpstr>Email for partner networks</vt:lpstr>
      <vt:lpstr>Email for partner networks cont.</vt:lpstr>
      <vt:lpstr>Email for partner networks cont.</vt:lpstr>
      <vt:lpstr>Additional data and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title here</dc:title>
  <dc:creator>Emma Sylvester</dc:creator>
  <cp:lastModifiedBy>Emma Sylvester</cp:lastModifiedBy>
  <cp:revision>54</cp:revision>
  <dcterms:created xsi:type="dcterms:W3CDTF">2020-10-27T16:27:37Z</dcterms:created>
  <dcterms:modified xsi:type="dcterms:W3CDTF">2020-10-29T14:04:14Z</dcterms:modified>
</cp:coreProperties>
</file>